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Lagomarsino" initials="EL" lastIdx="1" clrIdx="0">
    <p:extLst>
      <p:ext uri="{19B8F6BF-5375-455C-9EA6-DF929625EA0E}">
        <p15:presenceInfo xmlns:p15="http://schemas.microsoft.com/office/powerpoint/2012/main" userId="8cae9087d523c6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\Desktop\Valutazione%20del%20corso%20(Risposte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Sheet1!$C$33:$H$33</c:f>
              <c:strCache>
                <c:ptCount val="6"/>
                <c:pt idx="0">
                  <c:v>Coerente con gli obiettivi</c:v>
                </c:pt>
                <c:pt idx="1">
                  <c:v>Insegnamenti complementari</c:v>
                </c:pt>
                <c:pt idx="2">
                  <c:v>Seminari utili</c:v>
                </c:pt>
                <c:pt idx="3">
                  <c:v>Materiali didattici adeguati</c:v>
                </c:pt>
                <c:pt idx="4">
                  <c:v>Esercitazioni utili</c:v>
                </c:pt>
                <c:pt idx="5">
                  <c:v>Rispondenza aspettative</c:v>
                </c:pt>
              </c:strCache>
            </c:strRef>
          </c:cat>
          <c:val>
            <c:numRef>
              <c:f>Sheet1!$C$34:$H$34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C-49B4-9BBC-C1668376DD3F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Sheet1!$C$33:$H$33</c:f>
              <c:strCache>
                <c:ptCount val="6"/>
                <c:pt idx="0">
                  <c:v>Coerente con gli obiettivi</c:v>
                </c:pt>
                <c:pt idx="1">
                  <c:v>Insegnamenti complementari</c:v>
                </c:pt>
                <c:pt idx="2">
                  <c:v>Seminari utili</c:v>
                </c:pt>
                <c:pt idx="3">
                  <c:v>Materiali didattici adeguati</c:v>
                </c:pt>
                <c:pt idx="4">
                  <c:v>Esercitazioni utili</c:v>
                </c:pt>
                <c:pt idx="5">
                  <c:v>Rispondenza aspettative</c:v>
                </c:pt>
              </c:strCache>
            </c:strRef>
          </c:cat>
          <c:val>
            <c:numRef>
              <c:f>Sheet1!$C$35:$H$35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C-49B4-9BBC-C1668376DD3F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Sheet1!$C$33:$H$33</c:f>
              <c:strCache>
                <c:ptCount val="6"/>
                <c:pt idx="0">
                  <c:v>Coerente con gli obiettivi</c:v>
                </c:pt>
                <c:pt idx="1">
                  <c:v>Insegnamenti complementari</c:v>
                </c:pt>
                <c:pt idx="2">
                  <c:v>Seminari utili</c:v>
                </c:pt>
                <c:pt idx="3">
                  <c:v>Materiali didattici adeguati</c:v>
                </c:pt>
                <c:pt idx="4">
                  <c:v>Esercitazioni utili</c:v>
                </c:pt>
                <c:pt idx="5">
                  <c:v>Rispondenza aspettative</c:v>
                </c:pt>
              </c:strCache>
            </c:strRef>
          </c:cat>
          <c:val>
            <c:numRef>
              <c:f>Sheet1!$C$36:$H$36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9C-49B4-9BBC-C1668376DD3F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Sheet1!$C$33:$H$33</c:f>
              <c:strCache>
                <c:ptCount val="6"/>
                <c:pt idx="0">
                  <c:v>Coerente con gli obiettivi</c:v>
                </c:pt>
                <c:pt idx="1">
                  <c:v>Insegnamenti complementari</c:v>
                </c:pt>
                <c:pt idx="2">
                  <c:v>Seminari utili</c:v>
                </c:pt>
                <c:pt idx="3">
                  <c:v>Materiali didattici adeguati</c:v>
                </c:pt>
                <c:pt idx="4">
                  <c:v>Esercitazioni utili</c:v>
                </c:pt>
                <c:pt idx="5">
                  <c:v>Rispondenza aspettative</c:v>
                </c:pt>
              </c:strCache>
            </c:strRef>
          </c:cat>
          <c:val>
            <c:numRef>
              <c:f>Sheet1!$C$37:$H$37</c:f>
              <c:numCache>
                <c:formatCode>General</c:formatCode>
                <c:ptCount val="6"/>
                <c:pt idx="0">
                  <c:v>8</c:v>
                </c:pt>
                <c:pt idx="1">
                  <c:v>12</c:v>
                </c:pt>
                <c:pt idx="2">
                  <c:v>9</c:v>
                </c:pt>
                <c:pt idx="3">
                  <c:v>11</c:v>
                </c:pt>
                <c:pt idx="4">
                  <c:v>5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9C-49B4-9BBC-C1668376DD3F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Sheet1!$C$33:$H$33</c:f>
              <c:strCache>
                <c:ptCount val="6"/>
                <c:pt idx="0">
                  <c:v>Coerente con gli obiettivi</c:v>
                </c:pt>
                <c:pt idx="1">
                  <c:v>Insegnamenti complementari</c:v>
                </c:pt>
                <c:pt idx="2">
                  <c:v>Seminari utili</c:v>
                </c:pt>
                <c:pt idx="3">
                  <c:v>Materiali didattici adeguati</c:v>
                </c:pt>
                <c:pt idx="4">
                  <c:v>Esercitazioni utili</c:v>
                </c:pt>
                <c:pt idx="5">
                  <c:v>Rispondenza aspettative</c:v>
                </c:pt>
              </c:strCache>
            </c:strRef>
          </c:cat>
          <c:val>
            <c:numRef>
              <c:f>Sheet1!$C$38:$H$38</c:f>
              <c:numCache>
                <c:formatCode>General</c:formatCode>
                <c:ptCount val="6"/>
                <c:pt idx="0">
                  <c:v>21</c:v>
                </c:pt>
                <c:pt idx="1">
                  <c:v>14</c:v>
                </c:pt>
                <c:pt idx="2">
                  <c:v>18</c:v>
                </c:pt>
                <c:pt idx="3">
                  <c:v>17</c:v>
                </c:pt>
                <c:pt idx="4">
                  <c:v>23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9C-49B4-9BBC-C1668376D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3439247"/>
        <c:axId val="1323450063"/>
      </c:barChart>
      <c:catAx>
        <c:axId val="132343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23450063"/>
        <c:crosses val="autoZero"/>
        <c:auto val="1"/>
        <c:lblAlgn val="ctr"/>
        <c:lblOffset val="100"/>
        <c:noMultiLvlLbl val="0"/>
      </c:catAx>
      <c:valAx>
        <c:axId val="1323450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23439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(Sheet1!$I$33,Sheet1!$N$33,Sheet1!$S$33,Sheet1!$X$33,Sheet1!$AC$33)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(Sheet1!$I$34,Sheet1!$N$34,Sheet1!$S$34,Sheet1!$X$34,Sheet1!$AC$34)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1-49F9-8AA0-53573AA90574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(Sheet1!$I$33,Sheet1!$N$33,Sheet1!$S$33,Sheet1!$X$33,Sheet1!$AC$33)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(Sheet1!$I$35,Sheet1!$N$35,Sheet1!$S$35,Sheet1!$X$35,Sheet1!$AC$35)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E1-49F9-8AA0-53573AA90574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(Sheet1!$I$33,Sheet1!$N$33,Sheet1!$S$33,Sheet1!$X$33,Sheet1!$AC$33)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(Sheet1!$I$36,Sheet1!$N$36,Sheet1!$S$36,Sheet1!$X$36,Sheet1!$AC$36)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1-49F9-8AA0-53573AA90574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(Sheet1!$I$33,Sheet1!$N$33,Sheet1!$S$33,Sheet1!$X$33,Sheet1!$AC$33)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(Sheet1!$I$37,Sheet1!$N$37,Sheet1!$S$37,Sheet1!$X$37,Sheet1!$AC$37)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10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E1-49F9-8AA0-53573AA90574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(Sheet1!$I$33,Sheet1!$N$33,Sheet1!$S$33,Sheet1!$X$33,Sheet1!$AC$33)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(Sheet1!$I$38,Sheet1!$N$38,Sheet1!$S$38,Sheet1!$X$38,Sheet1!$AC$38)</c:f>
              <c:numCache>
                <c:formatCode>General</c:formatCode>
                <c:ptCount val="5"/>
                <c:pt idx="0">
                  <c:v>18</c:v>
                </c:pt>
                <c:pt idx="1">
                  <c:v>12</c:v>
                </c:pt>
                <c:pt idx="2">
                  <c:v>17</c:v>
                </c:pt>
                <c:pt idx="3">
                  <c:v>14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E1-49F9-8AA0-53573AA90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712351"/>
        <c:axId val="1244716511"/>
      </c:barChart>
      <c:catAx>
        <c:axId val="124471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6511"/>
        <c:crosses val="autoZero"/>
        <c:auto val="1"/>
        <c:lblAlgn val="ctr"/>
        <c:lblOffset val="100"/>
        <c:noMultiLvlLbl val="0"/>
      </c:catAx>
      <c:valAx>
        <c:axId val="124471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(Sheet1!$J$33,Sheet1!$O$33,Sheet1!$T$33,Sheet1!$Y$33,Sheet1!$AD$33)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(Sheet1!$J$34,Sheet1!$O$34,Sheet1!$T$34,Sheet1!$Y$34,Sheet1!$AD$34)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D-4AA0-A165-35812C0C0339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(Sheet1!$J$33,Sheet1!$O$33,Sheet1!$T$33,Sheet1!$Y$33,Sheet1!$AD$33)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(Sheet1!$J$35,Sheet1!$O$35,Sheet1!$T$35,Sheet1!$Y$35,Sheet1!$AD$35)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7D-4AA0-A165-35812C0C0339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(Sheet1!$J$33,Sheet1!$O$33,Sheet1!$T$33,Sheet1!$Y$33,Sheet1!$AD$33)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(Sheet1!$J$36,Sheet1!$O$36,Sheet1!$T$36,Sheet1!$Y$36,Sheet1!$AD$36)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7D-4AA0-A165-35812C0C0339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(Sheet1!$J$33,Sheet1!$O$33,Sheet1!$T$33,Sheet1!$Y$33,Sheet1!$AD$33)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(Sheet1!$J$37,Sheet1!$O$37,Sheet1!$T$37,Sheet1!$Y$37,Sheet1!$AD$37)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7D-4AA0-A165-35812C0C0339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(Sheet1!$J$33,Sheet1!$O$33,Sheet1!$T$33,Sheet1!$Y$33,Sheet1!$AD$33)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(Sheet1!$J$38,Sheet1!$O$38,Sheet1!$T$38,Sheet1!$Y$38,Sheet1!$AD$38)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14</c:v>
                </c:pt>
                <c:pt idx="3">
                  <c:v>13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7D-4AA0-A165-35812C0C0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712351"/>
        <c:axId val="1244716511"/>
      </c:barChart>
      <c:catAx>
        <c:axId val="124471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6511"/>
        <c:crosses val="autoZero"/>
        <c:auto val="1"/>
        <c:lblAlgn val="ctr"/>
        <c:lblOffset val="100"/>
        <c:noMultiLvlLbl val="0"/>
      </c:catAx>
      <c:valAx>
        <c:axId val="124471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(Sheet1!$L$33,Sheet1!$Q$33,Sheet1!$V$33,Sheet1!$AA$33,Sheet1!$AF$33)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(Sheet1!$L$34,Sheet1!$Q$34,Sheet1!$V$34,Sheet1!$AA$34,Sheet1!$AF$34)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88-4335-98AA-561BB1B8D595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(Sheet1!$L$33,Sheet1!$Q$33,Sheet1!$V$33,Sheet1!$AA$33,Sheet1!$AF$33)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(Sheet1!$L$35,Sheet1!$Q$35,Sheet1!$V$35,Sheet1!$AA$35,Sheet1!$AF$35)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88-4335-98AA-561BB1B8D595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(Sheet1!$L$33,Sheet1!$Q$33,Sheet1!$V$33,Sheet1!$AA$33,Sheet1!$AF$33)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(Sheet1!$L$36,Sheet1!$Q$36,Sheet1!$V$36,Sheet1!$AA$36,Sheet1!$AF$36)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88-4335-98AA-561BB1B8D595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(Sheet1!$L$33,Sheet1!$Q$33,Sheet1!$V$33,Sheet1!$AA$33,Sheet1!$AF$33)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(Sheet1!$L$37,Sheet1!$Q$37,Sheet1!$V$37,Sheet1!$AA$37,Sheet1!$AF$37)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88-4335-98AA-561BB1B8D595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(Sheet1!$L$33,Sheet1!$Q$33,Sheet1!$V$33,Sheet1!$AA$33,Sheet1!$AF$33)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(Sheet1!$L$38,Sheet1!$Q$38,Sheet1!$V$38,Sheet1!$AA$38,Sheet1!$AF$38)</c:f>
              <c:numCache>
                <c:formatCode>General</c:formatCode>
                <c:ptCount val="5"/>
                <c:pt idx="0">
                  <c:v>22</c:v>
                </c:pt>
                <c:pt idx="1">
                  <c:v>15</c:v>
                </c:pt>
                <c:pt idx="2">
                  <c:v>16</c:v>
                </c:pt>
                <c:pt idx="3">
                  <c:v>16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88-4335-98AA-561BB1B8D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712351"/>
        <c:axId val="1244716511"/>
      </c:barChart>
      <c:catAx>
        <c:axId val="124471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6511"/>
        <c:crosses val="autoZero"/>
        <c:auto val="1"/>
        <c:lblAlgn val="ctr"/>
        <c:lblOffset val="100"/>
        <c:noMultiLvlLbl val="0"/>
      </c:catAx>
      <c:valAx>
        <c:axId val="124471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(Sheet1!$M$33,Sheet1!$R$33,Sheet1!$W$33,Sheet1!$AB$33,Sheet1!$AG$33)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(Sheet1!$M$34,Sheet1!$R$34,Sheet1!$W$34,Sheet1!$AB$34,Sheet1!$AG$34)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4-4107-AEB9-29597FAA37D2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(Sheet1!$M$33,Sheet1!$R$33,Sheet1!$W$33,Sheet1!$AB$33,Sheet1!$AG$33)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(Sheet1!$M$35,Sheet1!$R$35,Sheet1!$W$35,Sheet1!$AB$35,Sheet1!$AG$35)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4-4107-AEB9-29597FAA37D2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(Sheet1!$M$33,Sheet1!$R$33,Sheet1!$W$33,Sheet1!$AB$33,Sheet1!$AG$33)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(Sheet1!$M$36,Sheet1!$R$36,Sheet1!$W$36,Sheet1!$AB$36,Sheet1!$AG$36)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4-4107-AEB9-29597FAA37D2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(Sheet1!$M$33,Sheet1!$R$33,Sheet1!$W$33,Sheet1!$AB$33,Sheet1!$AG$33)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(Sheet1!$M$37,Sheet1!$R$37,Sheet1!$W$37,Sheet1!$AB$37,Sheet1!$AG$37)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B4-4107-AEB9-29597FAA37D2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(Sheet1!$M$33,Sheet1!$R$33,Sheet1!$W$33,Sheet1!$AB$33,Sheet1!$AG$33)</c:f>
              <c:strCache>
                <c:ptCount val="5"/>
                <c:pt idx="0">
                  <c:v>Economia ambientale</c:v>
                </c:pt>
                <c:pt idx="1">
                  <c:v>Metodi quantitativi</c:v>
                </c:pt>
                <c:pt idx="2">
                  <c:v>Contabilità ecosistemica</c:v>
                </c:pt>
                <c:pt idx="3">
                  <c:v>Contabilità finanziaria</c:v>
                </c:pt>
                <c:pt idx="4">
                  <c:v>Ecologia sistemica</c:v>
                </c:pt>
              </c:strCache>
            </c:strRef>
          </c:cat>
          <c:val>
            <c:numRef>
              <c:f>(Sheet1!$M$38,Sheet1!$R$38,Sheet1!$W$38,Sheet1!$AB$38,Sheet1!$AG$38)</c:f>
              <c:numCache>
                <c:formatCode>General</c:formatCode>
                <c:ptCount val="5"/>
                <c:pt idx="0">
                  <c:v>18</c:v>
                </c:pt>
                <c:pt idx="1">
                  <c:v>13</c:v>
                </c:pt>
                <c:pt idx="2">
                  <c:v>19</c:v>
                </c:pt>
                <c:pt idx="3">
                  <c:v>14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B4-4107-AEB9-29597FAA3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712351"/>
        <c:axId val="1244716511"/>
      </c:barChart>
      <c:catAx>
        <c:axId val="124471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6511"/>
        <c:crosses val="autoZero"/>
        <c:auto val="1"/>
        <c:lblAlgn val="ctr"/>
        <c:lblOffset val="100"/>
        <c:noMultiLvlLbl val="0"/>
      </c:catAx>
      <c:valAx>
        <c:axId val="124471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Sheet1!$AH$33:$AK$33</c:f>
              <c:strCache>
                <c:ptCount val="4"/>
                <c:pt idx="0">
                  <c:v>Rispondenza aspettative</c:v>
                </c:pt>
                <c:pt idx="1">
                  <c:v>Grado comprensione</c:v>
                </c:pt>
                <c:pt idx="2">
                  <c:v>Livello di pesantezza</c:v>
                </c:pt>
                <c:pt idx="3">
                  <c:v>Interesse tematiche</c:v>
                </c:pt>
              </c:strCache>
            </c:strRef>
          </c:cat>
          <c:val>
            <c:numRef>
              <c:f>Sheet1!$AH$34:$AK$34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B-40BA-AEF8-1B3B8F9640C7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Sheet1!$AH$33:$AK$33</c:f>
              <c:strCache>
                <c:ptCount val="4"/>
                <c:pt idx="0">
                  <c:v>Rispondenza aspettative</c:v>
                </c:pt>
                <c:pt idx="1">
                  <c:v>Grado comprensione</c:v>
                </c:pt>
                <c:pt idx="2">
                  <c:v>Livello di pesantezza</c:v>
                </c:pt>
                <c:pt idx="3">
                  <c:v>Interesse tematiche</c:v>
                </c:pt>
              </c:strCache>
            </c:strRef>
          </c:cat>
          <c:val>
            <c:numRef>
              <c:f>Sheet1!$AH$35:$AK$35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B-40BA-AEF8-1B3B8F9640C7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Sheet1!$AH$33:$AK$33</c:f>
              <c:strCache>
                <c:ptCount val="4"/>
                <c:pt idx="0">
                  <c:v>Rispondenza aspettative</c:v>
                </c:pt>
                <c:pt idx="1">
                  <c:v>Grado comprensione</c:v>
                </c:pt>
                <c:pt idx="2">
                  <c:v>Livello di pesantezza</c:v>
                </c:pt>
                <c:pt idx="3">
                  <c:v>Interesse tematiche</c:v>
                </c:pt>
              </c:strCache>
            </c:strRef>
          </c:cat>
          <c:val>
            <c:numRef>
              <c:f>Sheet1!$AH$36:$AK$36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1B-40BA-AEF8-1B3B8F9640C7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Sheet1!$AH$33:$AK$33</c:f>
              <c:strCache>
                <c:ptCount val="4"/>
                <c:pt idx="0">
                  <c:v>Rispondenza aspettative</c:v>
                </c:pt>
                <c:pt idx="1">
                  <c:v>Grado comprensione</c:v>
                </c:pt>
                <c:pt idx="2">
                  <c:v>Livello di pesantezza</c:v>
                </c:pt>
                <c:pt idx="3">
                  <c:v>Interesse tematiche</c:v>
                </c:pt>
              </c:strCache>
            </c:strRef>
          </c:cat>
          <c:val>
            <c:numRef>
              <c:f>Sheet1!$AH$37:$AK$37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B-40BA-AEF8-1B3B8F9640C7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Sheet1!$AH$33:$AK$33</c:f>
              <c:strCache>
                <c:ptCount val="4"/>
                <c:pt idx="0">
                  <c:v>Rispondenza aspettative</c:v>
                </c:pt>
                <c:pt idx="1">
                  <c:v>Grado comprensione</c:v>
                </c:pt>
                <c:pt idx="2">
                  <c:v>Livello di pesantezza</c:v>
                </c:pt>
                <c:pt idx="3">
                  <c:v>Interesse tematiche</c:v>
                </c:pt>
              </c:strCache>
            </c:strRef>
          </c:cat>
          <c:val>
            <c:numRef>
              <c:f>Sheet1!$AH$38:$AK$38</c:f>
              <c:numCache>
                <c:formatCode>General</c:formatCode>
                <c:ptCount val="4"/>
                <c:pt idx="0">
                  <c:v>18</c:v>
                </c:pt>
                <c:pt idx="1">
                  <c:v>15</c:v>
                </c:pt>
                <c:pt idx="2">
                  <c:v>6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1B-40BA-AEF8-1B3B8F964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712351"/>
        <c:axId val="1244716511"/>
      </c:barChart>
      <c:catAx>
        <c:axId val="124471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6511"/>
        <c:crosses val="autoZero"/>
        <c:auto val="1"/>
        <c:lblAlgn val="ctr"/>
        <c:lblOffset val="100"/>
        <c:noMultiLvlLbl val="0"/>
      </c:catAx>
      <c:valAx>
        <c:axId val="124471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(Sheet1!$AL$33:$AN$33,Sheet1!$AP$33)</c:f>
              <c:strCache>
                <c:ptCount val="4"/>
                <c:pt idx="0">
                  <c:v>Facilità comunicazioni</c:v>
                </c:pt>
                <c:pt idx="1">
                  <c:v>Reperibilità materiali didattici</c:v>
                </c:pt>
                <c:pt idx="2">
                  <c:v>Utilità sito web</c:v>
                </c:pt>
                <c:pt idx="3">
                  <c:v>Organizzazione orari</c:v>
                </c:pt>
              </c:strCache>
            </c:strRef>
          </c:cat>
          <c:val>
            <c:numRef>
              <c:f>(Sheet1!$AL$34:$AN$34,Sheet1!$AP$34)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1-4256-8731-B1A16DE32112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(Sheet1!$AL$33:$AN$33,Sheet1!$AP$33)</c:f>
              <c:strCache>
                <c:ptCount val="4"/>
                <c:pt idx="0">
                  <c:v>Facilità comunicazioni</c:v>
                </c:pt>
                <c:pt idx="1">
                  <c:v>Reperibilità materiali didattici</c:v>
                </c:pt>
                <c:pt idx="2">
                  <c:v>Utilità sito web</c:v>
                </c:pt>
                <c:pt idx="3">
                  <c:v>Organizzazione orari</c:v>
                </c:pt>
              </c:strCache>
            </c:strRef>
          </c:cat>
          <c:val>
            <c:numRef>
              <c:f>(Sheet1!$AL$35:$AN$35,Sheet1!$AP$35)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61-4256-8731-B1A16DE32112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(Sheet1!$AL$33:$AN$33,Sheet1!$AP$33)</c:f>
              <c:strCache>
                <c:ptCount val="4"/>
                <c:pt idx="0">
                  <c:v>Facilità comunicazioni</c:v>
                </c:pt>
                <c:pt idx="1">
                  <c:v>Reperibilità materiali didattici</c:v>
                </c:pt>
                <c:pt idx="2">
                  <c:v>Utilità sito web</c:v>
                </c:pt>
                <c:pt idx="3">
                  <c:v>Organizzazione orari</c:v>
                </c:pt>
              </c:strCache>
            </c:strRef>
          </c:cat>
          <c:val>
            <c:numRef>
              <c:f>(Sheet1!$AL$36:$AN$36,Sheet1!$AP$36)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61-4256-8731-B1A16DE32112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(Sheet1!$AL$33:$AN$33,Sheet1!$AP$33)</c:f>
              <c:strCache>
                <c:ptCount val="4"/>
                <c:pt idx="0">
                  <c:v>Facilità comunicazioni</c:v>
                </c:pt>
                <c:pt idx="1">
                  <c:v>Reperibilità materiali didattici</c:v>
                </c:pt>
                <c:pt idx="2">
                  <c:v>Utilità sito web</c:v>
                </c:pt>
                <c:pt idx="3">
                  <c:v>Organizzazione orari</c:v>
                </c:pt>
              </c:strCache>
            </c:strRef>
          </c:cat>
          <c:val>
            <c:numRef>
              <c:f>(Sheet1!$AL$37:$AN$37,Sheet1!$AP$37)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61-4256-8731-B1A16DE32112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(Sheet1!$AL$33:$AN$33,Sheet1!$AP$33)</c:f>
              <c:strCache>
                <c:ptCount val="4"/>
                <c:pt idx="0">
                  <c:v>Facilità comunicazioni</c:v>
                </c:pt>
                <c:pt idx="1">
                  <c:v>Reperibilità materiali didattici</c:v>
                </c:pt>
                <c:pt idx="2">
                  <c:v>Utilità sito web</c:v>
                </c:pt>
                <c:pt idx="3">
                  <c:v>Organizzazione orari</c:v>
                </c:pt>
              </c:strCache>
            </c:strRef>
          </c:cat>
          <c:val>
            <c:numRef>
              <c:f>(Sheet1!$AL$38:$AN$38,Sheet1!$AP$38)</c:f>
              <c:numCache>
                <c:formatCode>General</c:formatCode>
                <c:ptCount val="4"/>
                <c:pt idx="0">
                  <c:v>24</c:v>
                </c:pt>
                <c:pt idx="1">
                  <c:v>23</c:v>
                </c:pt>
                <c:pt idx="2">
                  <c:v>16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61-4256-8731-B1A16DE32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712351"/>
        <c:axId val="1244716511"/>
      </c:barChart>
      <c:catAx>
        <c:axId val="124471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6511"/>
        <c:crosses val="autoZero"/>
        <c:auto val="1"/>
        <c:lblAlgn val="ctr"/>
        <c:lblOffset val="100"/>
        <c:noMultiLvlLbl val="0"/>
      </c:catAx>
      <c:valAx>
        <c:axId val="124471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471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Raccomanderebbe</a:t>
            </a:r>
            <a:r>
              <a:rPr lang="en-US" baseline="0"/>
              <a:t> questo corso?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C-4548-B761-3FEECE1592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6C-4548-B761-3FEECE159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Sheet1!$AT$34:$AT$35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Sheet1!$AU$34:$AU$35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6C-4548-B761-3FEECE1592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Grado di soddisfazione generale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Sheet1!$AV$34:$AV$38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4-47D4-9ACA-FDD1BA3D5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363009215"/>
        <c:axId val="1362997567"/>
      </c:barChart>
      <c:catAx>
        <c:axId val="136300921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2997567"/>
        <c:crosses val="autoZero"/>
        <c:auto val="1"/>
        <c:lblAlgn val="ctr"/>
        <c:lblOffset val="100"/>
        <c:noMultiLvlLbl val="0"/>
      </c:catAx>
      <c:valAx>
        <c:axId val="1362997567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3009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EA34E-487F-4D6B-A1D0-70787B06B94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E756C-2CF6-4D6F-AC80-73E929539B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4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0B61-9E97-4E10-9087-F33DCF8FF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422EB-2185-4937-90C9-E99632057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134F6-E6B1-4804-A829-A54AC0D45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4DD5-2211-4EA2-96D1-1DE83397719D}" type="datetime7">
              <a:rPr lang="it-IT" smtClean="0"/>
              <a:t>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A586C-B072-4686-B596-46573E0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731DF-CC30-4A47-A30E-07EB6E3B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9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54DD-9C55-4E40-A671-AD6E6C51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04726-D104-4025-9D47-2BA3ACE62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F11E-35D7-47EE-94CA-C041DF93F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28-C340-40E6-9DD3-06F899C582FF}" type="datetime7">
              <a:rPr lang="it-IT" smtClean="0"/>
              <a:t>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CBE3-E295-43FD-8351-A9D8EC4A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3A2C8-D3A3-4754-9D40-2D6F0CEC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B6ECC-E93E-4704-B8E2-C17CF90EA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E8DAE-0ADF-41A9-A3BD-409E7E338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8B3EA-86E5-4C3D-8E10-3D0BF087A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31C3-95C7-46C9-90FC-91ECAFCC330C}" type="datetime7">
              <a:rPr lang="it-IT" smtClean="0"/>
              <a:t>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50154-FB0B-4906-9E18-9214BA63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10D2C-A091-4D6E-AD74-0D7DF281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DF79-C272-4097-B75A-E839AFB2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712FE-BFC2-4CE0-BD60-93BD902C9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40F43-50B1-4F3A-A822-0147C8C5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89CA-8DC3-4C37-A01C-F2A547882138}" type="datetime7">
              <a:rPr lang="it-IT" smtClean="0"/>
              <a:t>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3963B-3432-4840-BD80-F6527A82A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F9A97-3ED3-46E7-BA26-1A8BD390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4E39-7BB7-49C8-A142-9A337BFF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0C346-29F3-43AA-B184-A52B0A709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EACC2-61E3-4037-ADEB-AF8637B2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94B2-BAAF-489A-BABB-8BD88207A020}" type="datetime7">
              <a:rPr lang="it-IT" smtClean="0"/>
              <a:t>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36E21-CCFC-462D-B3DD-FA2869C0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E7FA6-EC38-4E51-8B2A-255BC8DD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8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9038-9A3A-4DA2-B6EB-67FD71D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00435-C319-46EF-8EF0-74AD2281C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8C8F5-221D-4FFB-A281-56F6150D5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6F40E-C94E-46F5-9F6A-6E5F3E58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4011-0AA7-402C-8110-B0381F999E63}" type="datetime7">
              <a:rPr lang="it-IT" smtClean="0"/>
              <a:t>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F9AF1-305E-4765-AFB4-963E7529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DDE0A-CE1F-413E-98C8-6AA95FA2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6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09D7-E9BB-40C1-ADED-1A8C19BE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C21EA-8B92-4B8A-B181-906921949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B1B75-22ED-4D2F-918A-38D516A71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5EF4C-37E4-484D-8448-BE4AA033F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274E3-0358-4D47-944A-EF31F52D7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5B88CC-D263-42F2-A462-BBD8004C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15D7-2251-48AF-BDDE-0BE0A45ED8B7}" type="datetime7">
              <a:rPr lang="it-IT" smtClean="0"/>
              <a:t>apr-22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CBF5E-6174-4F8D-B48D-22B85787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33EA51-8439-479D-871B-CBEFA31D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1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D000-E83E-4D15-BD72-FB5CAA94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C029B-F5B1-423F-B862-6D0BF4FB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25EC-9332-475F-9098-D2087163D4AF}" type="datetime7">
              <a:rPr lang="it-IT" smtClean="0"/>
              <a:t>apr-22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67AA3-92B5-4A00-80F7-83A9A231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1BC5A-98E5-4F3E-9BF5-36D68ACB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1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8CE9A-6F4C-4BAE-A64C-76A6195B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44A9-BDA6-4B9A-BFFE-F0A2BC403B98}" type="datetime7">
              <a:rPr lang="it-IT" smtClean="0"/>
              <a:t>apr-22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5480C9-4E73-4A4E-895A-67528FB3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1EB0D-B633-4395-9E38-57E88A7E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0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05CC-8CC2-4274-A8BC-FCF1AD41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127B5-4169-4997-A806-7B1532DB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32502-F104-4421-A142-D6777891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FA547-9B7D-45D4-8BD7-7F1185A1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1CA4-1F37-4E85-8438-E3999692AE8F}" type="datetime7">
              <a:rPr lang="it-IT" smtClean="0"/>
              <a:t>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58004-26C3-459A-B76B-EE665AC8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F8976-A237-4101-831B-FC3CA4BB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074A-9811-4F2C-A2B5-0DED3B81C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62CE-4193-4819-887D-4CD921E55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93A9F-E950-40A3-AD9F-713F95B8E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9EF52-BA72-48F4-B3F3-2B92A62A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3278-59F3-4FD6-A782-E7F8F316F1D6}" type="datetime7">
              <a:rPr lang="it-IT" smtClean="0"/>
              <a:t>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E4F08-EF88-4A9C-98D5-9B78753B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Valutazione Corso EVA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CA762-0C85-49BC-A76C-6E1AED39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875E7-A7F3-4ED0-B2C7-2DF84B685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69B29-1145-4CBF-9865-88F788A2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5D786-B3CE-4643-91E6-CFD62C64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7B2C-ADD8-404C-B3E3-92AA610B1825}" type="datetime7">
              <a:rPr lang="it-IT" smtClean="0"/>
              <a:t>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3EC52-32AE-4267-B427-8AE77FB56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Valutazione Corso EVA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086FB-5320-42D5-B8A3-8639DB4DE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1824-018D-4A25-9262-095F82C5FFC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5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65733" y="405730"/>
            <a:ext cx="55897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9F804411-E611-416C-99D4-3748F62E18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797610"/>
              </p:ext>
            </p:extLst>
          </p:nvPr>
        </p:nvGraphicFramePr>
        <p:xfrm>
          <a:off x="689335" y="2341435"/>
          <a:ext cx="10813330" cy="326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2E5213C9-B6BA-40FC-A198-1237B5C601DA}"/>
              </a:ext>
            </a:extLst>
          </p:cNvPr>
          <p:cNvSpPr txBox="1"/>
          <p:nvPr/>
        </p:nvSpPr>
        <p:spPr>
          <a:xfrm>
            <a:off x="5752797" y="5476834"/>
            <a:ext cx="6864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 massimo</a:t>
            </a:r>
          </a:p>
        </p:txBody>
      </p:sp>
    </p:spTree>
    <p:extLst>
      <p:ext uri="{BB962C8B-B14F-4D97-AF65-F5344CB8AC3E}">
        <p14:creationId xmlns:p14="http://schemas.microsoft.com/office/powerpoint/2010/main" val="72734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157" y="6590758"/>
            <a:ext cx="2743200" cy="365125"/>
          </a:xfrm>
        </p:spPr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75160" y="384298"/>
            <a:ext cx="55897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3816092B-29D4-4725-82A2-6A6533A239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958631"/>
              </p:ext>
            </p:extLst>
          </p:nvPr>
        </p:nvGraphicFramePr>
        <p:xfrm>
          <a:off x="108680" y="2116123"/>
          <a:ext cx="5987320" cy="319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D380DD07-3994-421F-8771-A051C5D90D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41084"/>
              </p:ext>
            </p:extLst>
          </p:nvPr>
        </p:nvGraphicFramePr>
        <p:xfrm>
          <a:off x="5680707" y="2116123"/>
          <a:ext cx="4945386" cy="319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3705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65733" y="405730"/>
            <a:ext cx="55897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Rispondenza alle aspettative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75A36836-3693-4204-ADDD-A1D846F520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368520"/>
              </p:ext>
            </p:extLst>
          </p:nvPr>
        </p:nvGraphicFramePr>
        <p:xfrm>
          <a:off x="1046375" y="2381119"/>
          <a:ext cx="10159919" cy="314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4680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65733" y="405730"/>
            <a:ext cx="55897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Grado di comprensione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5A36836-3693-4204-ADDD-A1D846F520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56946"/>
              </p:ext>
            </p:extLst>
          </p:nvPr>
        </p:nvGraphicFramePr>
        <p:xfrm>
          <a:off x="1027522" y="2381118"/>
          <a:ext cx="10077253" cy="318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7840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75160" y="384298"/>
            <a:ext cx="5687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Chiarezza espositiva del docente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5A36836-3693-4204-ADDD-A1D846F520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878663"/>
              </p:ext>
            </p:extLst>
          </p:nvPr>
        </p:nvGraphicFramePr>
        <p:xfrm>
          <a:off x="1065229" y="2338255"/>
          <a:ext cx="9964131" cy="310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0449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75160" y="384298"/>
            <a:ext cx="58643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Interesse nelle tematiche trattate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A36836-3693-4204-ADDD-A1D846F520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835366"/>
              </p:ext>
            </p:extLst>
          </p:nvPr>
        </p:nvGraphicFramePr>
        <p:xfrm>
          <a:off x="716437" y="2156459"/>
          <a:ext cx="10489857" cy="3075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935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75160" y="384298"/>
            <a:ext cx="55897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EVA TALKS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5A36836-3693-4204-ADDD-A1D846F520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985474"/>
              </p:ext>
            </p:extLst>
          </p:nvPr>
        </p:nvGraphicFramePr>
        <p:xfrm>
          <a:off x="838200" y="2102177"/>
          <a:ext cx="10368093" cy="306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8599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75160" y="384298"/>
            <a:ext cx="55897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ORGANIZZAZIONE CORSO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A36836-3693-4204-ADDD-A1D846F520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623039"/>
              </p:ext>
            </p:extLst>
          </p:nvPr>
        </p:nvGraphicFramePr>
        <p:xfrm>
          <a:off x="603315" y="2394172"/>
          <a:ext cx="10602979" cy="310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6412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75160" y="384298"/>
            <a:ext cx="55897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PARTE PREFERITA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7647A8-1380-4EC1-8B5E-75BADE16D649}"/>
              </a:ext>
            </a:extLst>
          </p:cNvPr>
          <p:cNvSpPr txBox="1"/>
          <p:nvPr/>
        </p:nvSpPr>
        <p:spPr>
          <a:xfrm>
            <a:off x="627005" y="3254542"/>
            <a:ext cx="1997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err="1">
                <a:solidFill>
                  <a:schemeClr val="accent1">
                    <a:lumMod val="50000"/>
                  </a:schemeClr>
                </a:solidFill>
              </a:rPr>
              <a:t>Grammenos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 (5)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3A413F-50CC-4A03-AF6A-CFD6BE18DB5C}"/>
              </a:ext>
            </a:extLst>
          </p:cNvPr>
          <p:cNvSpPr txBox="1"/>
          <p:nvPr/>
        </p:nvSpPr>
        <p:spPr>
          <a:xfrm>
            <a:off x="7673677" y="3179695"/>
            <a:ext cx="38402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>
                <a:solidFill>
                  <a:schemeClr val="accent1">
                    <a:lumMod val="50000"/>
                  </a:schemeClr>
                </a:solidFill>
              </a:rPr>
              <a:t>Contabilità</a:t>
            </a:r>
            <a:r>
              <a:rPr lang="en-US" sz="2500" b="1" dirty="0">
                <a:solidFill>
                  <a:schemeClr val="accent1">
                    <a:lumMod val="50000"/>
                  </a:schemeClr>
                </a:solidFill>
              </a:rPr>
              <a:t> ecosistemica (6)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2DDB57-BDDA-4AE5-8206-AEFD339A8704}"/>
              </a:ext>
            </a:extLst>
          </p:cNvPr>
          <p:cNvSpPr txBox="1"/>
          <p:nvPr/>
        </p:nvSpPr>
        <p:spPr>
          <a:xfrm>
            <a:off x="3581400" y="4888792"/>
            <a:ext cx="37752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chemeClr val="accent1">
                    <a:lumMod val="50000"/>
                  </a:schemeClr>
                </a:solidFill>
              </a:rPr>
              <a:t>Ecologia sistemica (11)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7B87D3-D79F-444A-9BEF-CBAB96F84319}"/>
              </a:ext>
            </a:extLst>
          </p:cNvPr>
          <p:cNvSpPr txBox="1"/>
          <p:nvPr/>
        </p:nvSpPr>
        <p:spPr>
          <a:xfrm>
            <a:off x="1920066" y="4282427"/>
            <a:ext cx="201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Seminario La Notte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6E7895-8211-40A8-818A-004C950A54A0}"/>
              </a:ext>
            </a:extLst>
          </p:cNvPr>
          <p:cNvSpPr txBox="1"/>
          <p:nvPr/>
        </p:nvSpPr>
        <p:spPr>
          <a:xfrm>
            <a:off x="5374267" y="4024855"/>
            <a:ext cx="346902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>
                <a:solidFill>
                  <a:schemeClr val="accent1">
                    <a:lumMod val="50000"/>
                  </a:schemeClr>
                </a:solidFill>
              </a:rPr>
              <a:t>Lezioni economia ambientale (2)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E91F15-4734-4A5C-8896-696613FBDB30}"/>
              </a:ext>
            </a:extLst>
          </p:cNvPr>
          <p:cNvSpPr txBox="1"/>
          <p:nvPr/>
        </p:nvSpPr>
        <p:spPr>
          <a:xfrm>
            <a:off x="5619441" y="2691847"/>
            <a:ext cx="2501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Seminario Input/Output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A99753-4B33-435C-B59F-9BBCE1BA035C}"/>
              </a:ext>
            </a:extLst>
          </p:cNvPr>
          <p:cNvSpPr txBox="1"/>
          <p:nvPr/>
        </p:nvSpPr>
        <p:spPr>
          <a:xfrm>
            <a:off x="3540624" y="3463238"/>
            <a:ext cx="1863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Esercitazioni (3)</a:t>
            </a:r>
          </a:p>
        </p:txBody>
      </p:sp>
    </p:spTree>
    <p:extLst>
      <p:ext uri="{BB962C8B-B14F-4D97-AF65-F5344CB8AC3E}">
        <p14:creationId xmlns:p14="http://schemas.microsoft.com/office/powerpoint/2010/main" val="52008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4ACBF3D-8BEB-45F7-9CA9-DF4FF62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157" y="6590758"/>
            <a:ext cx="2743200" cy="365125"/>
          </a:xfrm>
        </p:spPr>
        <p:txBody>
          <a:bodyPr/>
          <a:lstStyle/>
          <a:p>
            <a:fld id="{B0B094B6-F7E0-43B7-BD4E-48AFAD0FF48F}" type="datetime7">
              <a:rPr lang="it-IT" smtClean="0"/>
              <a:t>apr-22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9336707-6D22-4F71-84C6-21C564C0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Corso EVA</a:t>
            </a:r>
          </a:p>
        </p:txBody>
      </p:sp>
      <p:pic>
        <p:nvPicPr>
          <p:cNvPr id="14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BD3D97-2818-486E-8DFB-0C664B56B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718512" cy="763398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15FB82DB-A428-4A64-B1CE-5564DADA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94" y="604008"/>
            <a:ext cx="926983" cy="1142667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7ADA3919-6088-484C-A7B2-0D9B3D96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24065"/>
            <a:ext cx="1988798" cy="503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FF63964-DCBA-45D0-91DF-FC8D01D19F03}"/>
              </a:ext>
            </a:extLst>
          </p:cNvPr>
          <p:cNvSpPr txBox="1"/>
          <p:nvPr/>
        </p:nvSpPr>
        <p:spPr>
          <a:xfrm>
            <a:off x="3375160" y="384298"/>
            <a:ext cx="55897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Questionario di valutazione del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Corso Jean Monnet EVA</a:t>
            </a:r>
          </a:p>
          <a:p>
            <a:pPr algn="ctr"/>
            <a:r>
              <a:rPr lang="it-IT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COME MIGLIORARE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7647A8-1380-4EC1-8B5E-75BADE16D649}"/>
              </a:ext>
            </a:extLst>
          </p:cNvPr>
          <p:cNvSpPr txBox="1"/>
          <p:nvPr/>
        </p:nvSpPr>
        <p:spPr>
          <a:xfrm>
            <a:off x="627005" y="3254542"/>
            <a:ext cx="2676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Più esercitazioni (9)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3A413F-50CC-4A03-AF6A-CFD6BE18DB5C}"/>
              </a:ext>
            </a:extLst>
          </p:cNvPr>
          <p:cNvSpPr txBox="1"/>
          <p:nvPr/>
        </p:nvSpPr>
        <p:spPr>
          <a:xfrm>
            <a:off x="7673677" y="3179695"/>
            <a:ext cx="11400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Più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esempi</a:t>
            </a:r>
            <a:endParaRPr lang="en-US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2DDB57-BDDA-4AE5-8206-AEFD339A8704}"/>
              </a:ext>
            </a:extLst>
          </p:cNvPr>
          <p:cNvSpPr txBox="1"/>
          <p:nvPr/>
        </p:nvSpPr>
        <p:spPr>
          <a:xfrm>
            <a:off x="4976567" y="4985113"/>
            <a:ext cx="146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Prolungarlo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7B87D3-D79F-444A-9BEF-CBAB96F84319}"/>
              </a:ext>
            </a:extLst>
          </p:cNvPr>
          <p:cNvSpPr txBox="1"/>
          <p:nvPr/>
        </p:nvSpPr>
        <p:spPr>
          <a:xfrm>
            <a:off x="7721896" y="3987730"/>
            <a:ext cx="297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Lezioni più consequenziali (2)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6E7895-8211-40A8-818A-004C950A54A0}"/>
              </a:ext>
            </a:extLst>
          </p:cNvPr>
          <p:cNvSpPr txBox="1"/>
          <p:nvPr/>
        </p:nvSpPr>
        <p:spPr>
          <a:xfrm>
            <a:off x="1085125" y="4317961"/>
            <a:ext cx="3066865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900" b="1" dirty="0">
                <a:solidFill>
                  <a:schemeClr val="accent1">
                    <a:lumMod val="50000"/>
                  </a:schemeClr>
                </a:solidFill>
              </a:rPr>
              <a:t>Più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concetti</a:t>
            </a:r>
            <a:r>
              <a:rPr lang="it-IT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base</a:t>
            </a:r>
            <a:r>
              <a:rPr lang="it-IT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it-IT" sz="1900" b="1" dirty="0">
                <a:solidFill>
                  <a:schemeClr val="accent1">
                    <a:lumMod val="50000"/>
                  </a:schemeClr>
                </a:solidFill>
              </a:rPr>
              <a:t>(specialmente economia) (3)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E91F15-4734-4A5C-8896-696613FBDB30}"/>
              </a:ext>
            </a:extLst>
          </p:cNvPr>
          <p:cNvSpPr txBox="1"/>
          <p:nvPr/>
        </p:nvSpPr>
        <p:spPr>
          <a:xfrm>
            <a:off x="5166955" y="2722625"/>
            <a:ext cx="237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Più parti ecologiche (2)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A99753-4B33-435C-B59F-9BBCE1BA035C}"/>
              </a:ext>
            </a:extLst>
          </p:cNvPr>
          <p:cNvSpPr txBox="1"/>
          <p:nvPr/>
        </p:nvSpPr>
        <p:spPr>
          <a:xfrm>
            <a:off x="4337409" y="3772286"/>
            <a:ext cx="1832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Orari diversi (3)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6311B7-AFFF-4286-9033-1960C4D3951B}"/>
              </a:ext>
            </a:extLst>
          </p:cNvPr>
          <p:cNvSpPr txBox="1"/>
          <p:nvPr/>
        </p:nvSpPr>
        <p:spPr>
          <a:xfrm>
            <a:off x="7378324" y="4679598"/>
            <a:ext cx="1323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Continuare a </a:t>
            </a:r>
          </a:p>
          <a:p>
            <a:pPr algn="ctr"/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farlo online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DA372B-DC2C-407C-9A21-CD7A16E0E274}"/>
              </a:ext>
            </a:extLst>
          </p:cNvPr>
          <p:cNvSpPr txBox="1"/>
          <p:nvPr/>
        </p:nvSpPr>
        <p:spPr>
          <a:xfrm>
            <a:off x="8463970" y="2274439"/>
            <a:ext cx="267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Approfondire parte ecologica</a:t>
            </a:r>
          </a:p>
          <a:p>
            <a:pPr algn="ctr"/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nella contabilità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8736B2-2947-4A84-ADFB-B079E1392D7D}"/>
              </a:ext>
            </a:extLst>
          </p:cNvPr>
          <p:cNvSpPr txBox="1"/>
          <p:nvPr/>
        </p:nvSpPr>
        <p:spPr>
          <a:xfrm>
            <a:off x="2725400" y="2585358"/>
            <a:ext cx="1155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In presenza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2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572</TotalTime>
  <Words>229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Lagomarsino</dc:creator>
  <cp:lastModifiedBy>Elena Lagomarsino</cp:lastModifiedBy>
  <cp:revision>16</cp:revision>
  <dcterms:created xsi:type="dcterms:W3CDTF">2021-07-07T12:22:31Z</dcterms:created>
  <dcterms:modified xsi:type="dcterms:W3CDTF">2022-04-05T08:08:58Z</dcterms:modified>
</cp:coreProperties>
</file>