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5" r:id="rId3"/>
    <p:sldId id="277" r:id="rId4"/>
    <p:sldId id="257" r:id="rId5"/>
    <p:sldId id="259" r:id="rId6"/>
    <p:sldId id="278" r:id="rId7"/>
    <p:sldId id="279" r:id="rId8"/>
    <p:sldId id="260" r:id="rId9"/>
    <p:sldId id="261" r:id="rId10"/>
    <p:sldId id="262" r:id="rId11"/>
    <p:sldId id="263" r:id="rId12"/>
    <p:sldId id="264" r:id="rId13"/>
    <p:sldId id="276" r:id="rId14"/>
    <p:sldId id="274" r:id="rId15"/>
    <p:sldId id="266" r:id="rId16"/>
    <p:sldId id="265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80" r:id="rId25"/>
    <p:sldId id="281" r:id="rId26"/>
    <p:sldId id="283" r:id="rId27"/>
    <p:sldId id="285" r:id="rId28"/>
    <p:sldId id="286" r:id="rId29"/>
    <p:sldId id="284" r:id="rId30"/>
    <p:sldId id="287" r:id="rId31"/>
    <p:sldId id="289" r:id="rId32"/>
    <p:sldId id="290" r:id="rId33"/>
    <p:sldId id="291" r:id="rId34"/>
    <p:sldId id="294" r:id="rId35"/>
    <p:sldId id="288" r:id="rId36"/>
    <p:sldId id="292" r:id="rId37"/>
    <p:sldId id="293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0" d="100"/>
          <a:sy n="80" d="100"/>
        </p:scale>
        <p:origin x="72" y="17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45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277ECBD-8BCE-4A2A-A09B-B1F9A216E3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16D00F3-4025-4A5E-851C-5D4716BD42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1948A33-E721-4A05-95C6-F406D565E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193A7-22F9-467B-BEB5-1B941F5157C6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8426AAE-7CAB-4EB5-9904-244E846F9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5614D6D-75B3-4586-A4A7-7ED92ED60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4460A-32CE-4C9D-A9B5-9E17CA67BCA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002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9259529-D2CB-42C3-8E84-4836C5923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9252474-1F5E-45D0-A20A-7C71441502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9DDF5B0-203C-4BE2-9BCC-19414407C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193A7-22F9-467B-BEB5-1B941F5157C6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F485BDD-3AAE-427F-8145-B1A2057F7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3CCF557-6F45-406B-9B41-7AAD08D76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4460A-32CE-4C9D-A9B5-9E17CA67BCA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784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50CC8378-B218-4834-A76E-FF7DA18128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E72C0E5-2EC2-4D19-B039-63F1738011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4085E9F-7928-40D8-B7A1-12EEB9EC2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193A7-22F9-467B-BEB5-1B941F5157C6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770963D-CEE4-49F3-BEB3-E8A7DB9A6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86A351E-3469-40D8-8C14-91FD5FF74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4460A-32CE-4C9D-A9B5-9E17CA67BCA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712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0A69BF7-D224-4DF4-8A65-A5B521F42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8878BF6-A21C-4683-B3D5-AB800AFB72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CD92D0B-F725-4C8E-8121-3DC0824EA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193A7-22F9-467B-BEB5-1B941F5157C6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6C849FC-2AC8-4CC5-9BDC-B9FEAD19B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86D562D-9D9C-475E-985C-64A631FAE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4460A-32CE-4C9D-A9B5-9E17CA67BCA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02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E594B64-9816-4577-90B2-5F70D436C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9701073-9816-4A2A-B36A-F14534B6B8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0A29199-A572-4ACF-83FE-E014AA83C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193A7-22F9-467B-BEB5-1B941F5157C6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EEE5EC8-BBD3-4EEC-9B11-88E4E2F07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5EFF818-E024-4B00-9761-AB876627A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4460A-32CE-4C9D-A9B5-9E17CA67BCA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866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C74BB2B-F7A8-4F01-915F-E48F796FF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CD644E7-323F-4D28-A1C8-CC740A8B65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D90553F-BD38-41DF-98FC-29596180A9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414216C-5E88-470C-B909-A1DB17A81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193A7-22F9-467B-BEB5-1B941F5157C6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6D72677-48A1-4326-921D-ADF8A539D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172AA89-9FFF-407B-B7FE-7770501E5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4460A-32CE-4C9D-A9B5-9E17CA67BCA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253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F4F7823-2ECB-4170-BAE8-6373F0AD9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4E19A64-A281-4834-8B97-894F2F0A5F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2D4056F-4022-4A29-823F-D9B4041561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D0D42D0C-BA1F-4D9C-9F15-5BD184CC19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72A0972-3D6D-4043-B2D3-567BC6AC7A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6CCBA3E-E030-4957-824A-90BFAC149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193A7-22F9-467B-BEB5-1B941F5157C6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EF4C846-631A-4743-8190-B9CBA4AF4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7D7C6218-67E2-43A6-9205-E66A07B97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4460A-32CE-4C9D-A9B5-9E17CA67BCA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741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96C7C85-B83F-40E9-8455-586693C7E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2A73F658-B079-4D48-9713-8BDA09781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193A7-22F9-467B-BEB5-1B941F5157C6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2B433C8-4658-49F7-9E76-2DD6142F1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F736A33-69B7-4949-A817-AC971EA61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4460A-32CE-4C9D-A9B5-9E17CA67BCA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421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EDB9B567-41F5-4B6A-BBDE-EB8CE5DCE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193A7-22F9-467B-BEB5-1B941F5157C6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3BA1D41-1D94-4F82-A0F6-B55393810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36A40A1-E9A4-4605-B0D3-0128EDB3F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4460A-32CE-4C9D-A9B5-9E17CA67BCA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285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428EB2A-975D-44B1-AB8A-092CD3345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4F219D3-7A12-4268-AD6A-8DB35CCD95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013168D-4C48-46F8-B28F-E5656A3A4A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C536275-E13F-4482-BBEB-7268EF03B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193A7-22F9-467B-BEB5-1B941F5157C6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274839F-F3D9-4B2A-A7C6-DF0513913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3418EB8-8A9F-415E-9076-570EA1052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4460A-32CE-4C9D-A9B5-9E17CA67BCA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444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8AB633F-7CA9-4BB6-B243-22CE9538E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8826E465-F18E-4A7B-91F8-9E4B927F8B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DD632C4-CCB2-405A-B37A-F56F948823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41A7488-C4A8-447C-8C24-01B5DC357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193A7-22F9-467B-BEB5-1B941F5157C6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D1B036B-6CBA-4278-80FB-529C9B128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F357706-18A2-45A9-8D1F-D172EAFBB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4460A-32CE-4C9D-A9B5-9E17CA67BCA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65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BC703193-4722-46AB-81E1-483E175FF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F7810DF-5039-4966-B4EF-D23E37517F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43C13BF-F598-4A87-8D94-53A08D3B94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B193A7-22F9-467B-BEB5-1B941F5157C6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F3FB4EB-A0DF-475D-8CD0-40C3486E76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9A2BFC8-53FE-4E80-9467-4644C18213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4460A-32CE-4C9D-A9B5-9E17CA67BCA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541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4">
            <a:extLst>
              <a:ext uri="{FF2B5EF4-FFF2-40B4-BE49-F238E27FC236}">
                <a16:creationId xmlns:a16="http://schemas.microsoft.com/office/drawing/2014/main" id="{A6A21412-B2E8-47C1-8E87-928D9F9C097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noFill/>
        </p:spPr>
        <p:txBody>
          <a:bodyPr>
            <a:normAutofit/>
          </a:bodyPr>
          <a:lstStyle/>
          <a:p>
            <a:pPr eaLnBrk="1" hangingPunct="1"/>
            <a:r>
              <a:rPr lang="it-IT" altLang="en-US" sz="4000" b="1">
                <a:latin typeface="+mn-lt"/>
                <a:cs typeface="Arial" panose="020B0604020202020204" pitchFamily="34" charset="0"/>
              </a:rPr>
              <a:t>METODI DI VALUTAZIONE </a:t>
            </a:r>
            <a:br>
              <a:rPr lang="it-IT" altLang="en-US" sz="4000" b="1">
                <a:latin typeface="+mn-lt"/>
                <a:cs typeface="Arial" panose="020B0604020202020204" pitchFamily="34" charset="0"/>
              </a:rPr>
            </a:br>
            <a:r>
              <a:rPr lang="it-IT" altLang="en-US" sz="4000" b="1">
                <a:latin typeface="+mn-lt"/>
                <a:cs typeface="Arial" panose="020B0604020202020204" pitchFamily="34" charset="0"/>
              </a:rPr>
              <a:t>DEI BENI AMBIENTALI:</a:t>
            </a:r>
            <a:br>
              <a:rPr lang="it-IT" altLang="en-US" sz="4000" b="1">
                <a:latin typeface="+mn-lt"/>
                <a:cs typeface="Arial" panose="020B0604020202020204" pitchFamily="34" charset="0"/>
              </a:rPr>
            </a:br>
            <a:br>
              <a:rPr lang="it-IT" altLang="en-US" sz="4000" b="1">
                <a:latin typeface="+mn-lt"/>
                <a:cs typeface="Arial" panose="020B0604020202020204" pitchFamily="34" charset="0"/>
              </a:rPr>
            </a:br>
            <a:r>
              <a:rPr lang="it-IT" altLang="en-US" sz="4000" b="1">
                <a:latin typeface="+mn-lt"/>
                <a:cs typeface="Arial" panose="020B0604020202020204" pitchFamily="34" charset="0"/>
              </a:rPr>
              <a:t>LA SCELTA SPERIMENTALE</a:t>
            </a:r>
            <a:endParaRPr lang="en-US" altLang="en-US" sz="4000" b="1">
              <a:latin typeface="+mn-lt"/>
              <a:cs typeface="Arial" panose="020B0604020202020204" pitchFamily="34" charset="0"/>
            </a:endParaRPr>
          </a:p>
        </p:txBody>
      </p:sp>
      <p:sp>
        <p:nvSpPr>
          <p:cNvPr id="3074" name="Rectangle 3">
            <a:extLst>
              <a:ext uri="{FF2B5EF4-FFF2-40B4-BE49-F238E27FC236}">
                <a16:creationId xmlns:a16="http://schemas.microsoft.com/office/drawing/2014/main" id="{917FD561-AD87-4A8E-82DF-F5824DA999C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667000" y="4114800"/>
            <a:ext cx="6858000" cy="1620837"/>
          </a:xfrm>
        </p:spPr>
        <p:txBody>
          <a:bodyPr/>
          <a:lstStyle/>
          <a:p>
            <a:pPr eaLnBrk="1" hangingPunct="1"/>
            <a:r>
              <a:rPr lang="en-US" altLang="en-US">
                <a:cs typeface="Arial" panose="020B0604020202020204" pitchFamily="34" charset="0"/>
              </a:rPr>
              <a:t>Corrado Lagazio</a:t>
            </a:r>
          </a:p>
          <a:p>
            <a:pPr eaLnBrk="1" hangingPunct="1"/>
            <a:r>
              <a:rPr lang="en-US" altLang="en-US">
                <a:cs typeface="Arial" panose="020B0604020202020204" pitchFamily="34" charset="0"/>
              </a:rPr>
              <a:t>DIEC - </a:t>
            </a:r>
            <a:r>
              <a:rPr lang="en-US" altLang="en-US" err="1">
                <a:cs typeface="Arial" panose="020B0604020202020204" pitchFamily="34" charset="0"/>
              </a:rPr>
              <a:t>Università</a:t>
            </a:r>
            <a:r>
              <a:rPr lang="en-US" altLang="en-US">
                <a:cs typeface="Arial" panose="020B0604020202020204" pitchFamily="34" charset="0"/>
              </a:rPr>
              <a:t> di Genova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C6CC6D36-D76C-4926-8546-A0E0B6F747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156" y="-2837"/>
            <a:ext cx="9975898" cy="6919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646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B51AD04-18E3-4718-BA0B-3923DABF9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8508"/>
          </a:xfrm>
        </p:spPr>
        <p:txBody>
          <a:bodyPr>
            <a:normAutofit/>
          </a:bodyPr>
          <a:lstStyle/>
          <a:p>
            <a:r>
              <a:rPr lang="it-IT" sz="4000" b="1">
                <a:latin typeface="+mn-lt"/>
              </a:rPr>
              <a:t>Come costruire un esperimento?</a:t>
            </a:r>
            <a:endParaRPr lang="en-US" sz="4000" b="1">
              <a:latin typeface="+mn-lt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7E966E5-C7A7-465B-BE8A-44232544F6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7805"/>
            <a:ext cx="10515600" cy="4869158"/>
          </a:xfrm>
        </p:spPr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en-US" err="1"/>
              <a:t>Identificare</a:t>
            </a:r>
            <a:r>
              <a:rPr lang="en-US"/>
              <a:t> </a:t>
            </a:r>
            <a:r>
              <a:rPr lang="en-US" err="1"/>
              <a:t>il</a:t>
            </a:r>
            <a:r>
              <a:rPr lang="en-US"/>
              <a:t> </a:t>
            </a:r>
            <a:r>
              <a:rPr lang="en-US" b="1"/>
              <a:t>bene, servizio o politica </a:t>
            </a:r>
            <a:r>
              <a:rPr lang="en-US"/>
              <a:t>da </a:t>
            </a:r>
            <a:r>
              <a:rPr lang="en-US" err="1"/>
              <a:t>valutare</a:t>
            </a:r>
            <a:endParaRPr lang="en-US"/>
          </a:p>
          <a:p>
            <a:pPr marL="514350" indent="-514350">
              <a:buAutoNum type="arabicParenR"/>
            </a:pPr>
            <a:r>
              <a:rPr lang="en-US" err="1"/>
              <a:t>Individuare</a:t>
            </a:r>
            <a:r>
              <a:rPr lang="en-US"/>
              <a:t> </a:t>
            </a:r>
            <a:r>
              <a:rPr lang="en-US" b="1" err="1"/>
              <a:t>quali</a:t>
            </a:r>
            <a:r>
              <a:rPr lang="en-US" b="1"/>
              <a:t> </a:t>
            </a:r>
            <a:r>
              <a:rPr lang="en-US" b="1" err="1"/>
              <a:t>attributi</a:t>
            </a:r>
            <a:r>
              <a:rPr lang="en-US" b="1"/>
              <a:t> </a:t>
            </a:r>
            <a:r>
              <a:rPr lang="en-US"/>
              <a:t>e </a:t>
            </a:r>
            <a:r>
              <a:rPr lang="en-US" b="1" err="1"/>
              <a:t>quali</a:t>
            </a:r>
            <a:r>
              <a:rPr lang="en-US" b="1"/>
              <a:t> </a:t>
            </a:r>
            <a:r>
              <a:rPr lang="en-US" b="1" err="1"/>
              <a:t>livelli</a:t>
            </a:r>
            <a:r>
              <a:rPr lang="en-US" b="1"/>
              <a:t> </a:t>
            </a:r>
            <a:r>
              <a:rPr lang="en-US" err="1"/>
              <a:t>descrivono</a:t>
            </a:r>
            <a:r>
              <a:rPr lang="en-US"/>
              <a:t> </a:t>
            </a:r>
            <a:r>
              <a:rPr lang="en-US" err="1"/>
              <a:t>completamente</a:t>
            </a:r>
            <a:r>
              <a:rPr lang="en-US"/>
              <a:t> </a:t>
            </a:r>
            <a:r>
              <a:rPr lang="en-US" err="1"/>
              <a:t>il</a:t>
            </a:r>
            <a:r>
              <a:rPr lang="en-US"/>
              <a:t> bene, servizio o politica</a:t>
            </a:r>
          </a:p>
          <a:p>
            <a:pPr marL="514350" indent="-514350">
              <a:buAutoNum type="arabicParenR"/>
            </a:pPr>
            <a:r>
              <a:rPr lang="en-US" err="1"/>
              <a:t>Utilizzare</a:t>
            </a:r>
            <a:r>
              <a:rPr lang="en-US"/>
              <a:t> un </a:t>
            </a:r>
            <a:r>
              <a:rPr lang="en-US" b="1"/>
              <a:t>piano </a:t>
            </a:r>
            <a:r>
              <a:rPr lang="en-US" b="1" err="1"/>
              <a:t>sperimentale</a:t>
            </a:r>
            <a:r>
              <a:rPr lang="en-US" b="1"/>
              <a:t> </a:t>
            </a:r>
            <a:r>
              <a:rPr lang="en-US"/>
              <a:t>per </a:t>
            </a:r>
            <a:r>
              <a:rPr lang="en-US" err="1"/>
              <a:t>definire</a:t>
            </a:r>
            <a:r>
              <a:rPr lang="en-US"/>
              <a:t> le alternative da </a:t>
            </a:r>
            <a:r>
              <a:rPr lang="en-US" err="1"/>
              <a:t>mettere</a:t>
            </a:r>
            <a:r>
              <a:rPr lang="en-US"/>
              <a:t> a </a:t>
            </a:r>
            <a:r>
              <a:rPr lang="en-US" err="1"/>
              <a:t>confronto</a:t>
            </a:r>
            <a:r>
              <a:rPr lang="en-US"/>
              <a:t> </a:t>
            </a:r>
          </a:p>
          <a:p>
            <a:pPr marL="514350" indent="-514350">
              <a:buAutoNum type="arabicParenR"/>
            </a:pPr>
            <a:r>
              <a:rPr lang="en-US" b="1"/>
              <a:t>Costruire gli insiemi di scelta</a:t>
            </a:r>
          </a:p>
          <a:p>
            <a:pPr marL="514350" indent="-514350">
              <a:buAutoNum type="arabicParenR"/>
            </a:pPr>
            <a:r>
              <a:rPr lang="en-US"/>
              <a:t>Pianificare </a:t>
            </a:r>
            <a:r>
              <a:rPr lang="en-US" b="1" err="1"/>
              <a:t>l’indagine</a:t>
            </a:r>
            <a:r>
              <a:rPr lang="en-US" b="1"/>
              <a:t> </a:t>
            </a:r>
            <a:r>
              <a:rPr lang="en-US" b="1" err="1"/>
              <a:t>campionaria</a:t>
            </a:r>
            <a:endParaRPr lang="en-US" b="1"/>
          </a:p>
          <a:p>
            <a:pPr marL="514350" indent="-514350">
              <a:buAutoNum type="arabicParenR"/>
            </a:pPr>
            <a:r>
              <a:rPr lang="en-US" b="1" err="1"/>
              <a:t>Somministrare</a:t>
            </a:r>
            <a:r>
              <a:rPr lang="en-US" b="1"/>
              <a:t> </a:t>
            </a:r>
            <a:r>
              <a:rPr lang="en-US" b="1" err="1"/>
              <a:t>il</a:t>
            </a:r>
            <a:r>
              <a:rPr lang="en-US" b="1"/>
              <a:t> </a:t>
            </a:r>
            <a:r>
              <a:rPr lang="en-US" b="1" err="1"/>
              <a:t>questionario</a:t>
            </a:r>
            <a:r>
              <a:rPr lang="en-US" b="1"/>
              <a:t> </a:t>
            </a:r>
            <a:r>
              <a:rPr lang="en-US"/>
              <a:t>al </a:t>
            </a:r>
            <a:r>
              <a:rPr lang="en-US" err="1"/>
              <a:t>campione</a:t>
            </a:r>
            <a:r>
              <a:rPr lang="en-US"/>
              <a:t> </a:t>
            </a:r>
            <a:r>
              <a:rPr lang="en-US" err="1"/>
              <a:t>selezionato</a:t>
            </a:r>
            <a:endParaRPr lang="en-US"/>
          </a:p>
          <a:p>
            <a:pPr marL="514350" indent="-514350">
              <a:buAutoNum type="arabicParenR"/>
            </a:pPr>
            <a:r>
              <a:rPr lang="en-US" b="1" err="1"/>
              <a:t>Analisi</a:t>
            </a:r>
            <a:r>
              <a:rPr lang="en-US" b="1"/>
              <a:t> </a:t>
            </a:r>
            <a:r>
              <a:rPr lang="en-US" b="1" err="1"/>
              <a:t>dei</a:t>
            </a:r>
            <a:r>
              <a:rPr lang="en-US" b="1"/>
              <a:t> </a:t>
            </a:r>
            <a:r>
              <a:rPr lang="en-US" b="1" err="1"/>
              <a:t>dati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20904216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29B56D-3E9D-4DAD-AD4A-F4CE00B51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9140"/>
          </a:xfrm>
        </p:spPr>
        <p:txBody>
          <a:bodyPr>
            <a:normAutofit/>
          </a:bodyPr>
          <a:lstStyle/>
          <a:p>
            <a:r>
              <a:rPr lang="it-IT" sz="4000" b="1">
                <a:latin typeface="+mn-lt"/>
              </a:rPr>
              <a:t>Quali attributi scegliere?</a:t>
            </a:r>
            <a:endParaRPr lang="en-US" sz="4000" b="1">
              <a:latin typeface="+mn-lt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13D4117-B9A4-4F2C-96F0-21863FB2C1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4266"/>
            <a:ext cx="10515600" cy="5328608"/>
          </a:xfrm>
        </p:spPr>
        <p:txBody>
          <a:bodyPr>
            <a:normAutofit/>
          </a:bodyPr>
          <a:lstStyle/>
          <a:p>
            <a:r>
              <a:rPr lang="en-US"/>
              <a:t>L’individuazione degli attributi è generalmente basata sulla </a:t>
            </a:r>
            <a:r>
              <a:rPr lang="en-US" b="1"/>
              <a:t>revisione della letteratura</a:t>
            </a:r>
            <a:r>
              <a:rPr lang="en-US"/>
              <a:t>, su </a:t>
            </a:r>
            <a:r>
              <a:rPr lang="en-US" b="1"/>
              <a:t>focus group</a:t>
            </a:r>
            <a:r>
              <a:rPr lang="en-US"/>
              <a:t>, sul confronto con </a:t>
            </a:r>
            <a:r>
              <a:rPr lang="en-US" b="1"/>
              <a:t>uffici e autorità locali</a:t>
            </a:r>
            <a:r>
              <a:rPr lang="en-US"/>
              <a:t> </a:t>
            </a:r>
          </a:p>
          <a:p>
            <a:r>
              <a:rPr lang="en-US"/>
              <a:t>Non ci </a:t>
            </a:r>
            <a:r>
              <a:rPr lang="en-US" err="1"/>
              <a:t>sono</a:t>
            </a:r>
            <a:r>
              <a:rPr lang="en-US"/>
              <a:t> </a:t>
            </a:r>
            <a:r>
              <a:rPr lang="en-US" err="1"/>
              <a:t>restrizioni</a:t>
            </a:r>
            <a:r>
              <a:rPr lang="en-US"/>
              <a:t> </a:t>
            </a:r>
            <a:r>
              <a:rPr lang="en-US" err="1"/>
              <a:t>teoriche</a:t>
            </a:r>
            <a:r>
              <a:rPr lang="en-US"/>
              <a:t> al </a:t>
            </a:r>
            <a:r>
              <a:rPr lang="en-US" b="1" err="1"/>
              <a:t>numero</a:t>
            </a:r>
            <a:r>
              <a:rPr lang="en-US" b="1"/>
              <a:t> di </a:t>
            </a:r>
            <a:r>
              <a:rPr lang="en-US" b="1" err="1"/>
              <a:t>attributi</a:t>
            </a:r>
            <a:r>
              <a:rPr lang="en-US" b="1"/>
              <a:t> </a:t>
            </a:r>
            <a:r>
              <a:rPr lang="en-US" err="1"/>
              <a:t>che</a:t>
            </a:r>
            <a:r>
              <a:rPr lang="en-US"/>
              <a:t> </a:t>
            </a:r>
            <a:r>
              <a:rPr lang="en-US" err="1"/>
              <a:t>possono</a:t>
            </a:r>
            <a:r>
              <a:rPr lang="en-US"/>
              <a:t> </a:t>
            </a:r>
            <a:r>
              <a:rPr lang="en-US" err="1"/>
              <a:t>essere</a:t>
            </a:r>
            <a:r>
              <a:rPr lang="en-US"/>
              <a:t> </a:t>
            </a:r>
            <a:r>
              <a:rPr lang="en-US" err="1"/>
              <a:t>presi</a:t>
            </a:r>
            <a:r>
              <a:rPr lang="en-US"/>
              <a:t> in </a:t>
            </a:r>
            <a:r>
              <a:rPr lang="en-US" err="1"/>
              <a:t>considerazione</a:t>
            </a:r>
            <a:endParaRPr lang="en-US"/>
          </a:p>
          <a:p>
            <a:r>
              <a:rPr lang="en-US"/>
              <a:t>In </a:t>
            </a:r>
            <a:r>
              <a:rPr lang="en-US" err="1"/>
              <a:t>pratica</a:t>
            </a:r>
            <a:r>
              <a:rPr lang="en-US"/>
              <a:t> </a:t>
            </a:r>
            <a:r>
              <a:rPr lang="en-US" err="1"/>
              <a:t>difficilmente</a:t>
            </a:r>
            <a:r>
              <a:rPr lang="en-US"/>
              <a:t> </a:t>
            </a:r>
            <a:r>
              <a:rPr lang="en-US" err="1"/>
              <a:t>si</a:t>
            </a:r>
            <a:r>
              <a:rPr lang="en-US"/>
              <a:t> </a:t>
            </a:r>
            <a:r>
              <a:rPr lang="en-US" err="1"/>
              <a:t>arriva</a:t>
            </a:r>
            <a:r>
              <a:rPr lang="en-US"/>
              <a:t> a 10 </a:t>
            </a:r>
            <a:r>
              <a:rPr lang="en-US" err="1"/>
              <a:t>attributi</a:t>
            </a:r>
            <a:r>
              <a:rPr lang="en-US"/>
              <a:t>, per </a:t>
            </a:r>
            <a:r>
              <a:rPr lang="en-US" err="1"/>
              <a:t>evitare</a:t>
            </a:r>
            <a:r>
              <a:rPr lang="en-US"/>
              <a:t> la </a:t>
            </a:r>
            <a:r>
              <a:rPr lang="en-US" err="1"/>
              <a:t>costruzione</a:t>
            </a:r>
            <a:r>
              <a:rPr lang="en-US"/>
              <a:t> di alternative </a:t>
            </a:r>
            <a:r>
              <a:rPr lang="en-US" err="1"/>
              <a:t>troppo</a:t>
            </a:r>
            <a:r>
              <a:rPr lang="en-US"/>
              <a:t> </a:t>
            </a:r>
            <a:r>
              <a:rPr lang="en-US" err="1"/>
              <a:t>complesse</a:t>
            </a:r>
            <a:endParaRPr lang="en-US"/>
          </a:p>
          <a:p>
            <a:r>
              <a:rPr lang="en-US" err="1"/>
              <a:t>Gli</a:t>
            </a:r>
            <a:r>
              <a:rPr lang="en-US"/>
              <a:t> </a:t>
            </a:r>
            <a:r>
              <a:rPr lang="en-US" err="1"/>
              <a:t>attributi</a:t>
            </a:r>
            <a:r>
              <a:rPr lang="en-US"/>
              <a:t> </a:t>
            </a:r>
            <a:r>
              <a:rPr lang="en-US" err="1"/>
              <a:t>devono</a:t>
            </a:r>
            <a:r>
              <a:rPr lang="en-US"/>
              <a:t> </a:t>
            </a:r>
            <a:r>
              <a:rPr lang="en-US" err="1"/>
              <a:t>essere</a:t>
            </a:r>
            <a:r>
              <a:rPr lang="en-US"/>
              <a:t> </a:t>
            </a:r>
            <a:r>
              <a:rPr lang="en-US" b="1"/>
              <a:t>ben </a:t>
            </a:r>
            <a:r>
              <a:rPr lang="en-US" b="1" err="1"/>
              <a:t>separati</a:t>
            </a:r>
            <a:r>
              <a:rPr lang="en-US" b="1"/>
              <a:t> </a:t>
            </a:r>
            <a:r>
              <a:rPr lang="en-US"/>
              <a:t>(</a:t>
            </a:r>
            <a:r>
              <a:rPr lang="en-US" err="1"/>
              <a:t>assenza</a:t>
            </a:r>
            <a:r>
              <a:rPr lang="en-US"/>
              <a:t> di </a:t>
            </a:r>
            <a:r>
              <a:rPr lang="en-US" err="1"/>
              <a:t>correlazione</a:t>
            </a:r>
            <a:r>
              <a:rPr lang="en-US"/>
              <a:t> </a:t>
            </a:r>
            <a:r>
              <a:rPr lang="en-US" err="1"/>
              <a:t>interattributi</a:t>
            </a:r>
            <a:r>
              <a:rPr lang="en-US"/>
              <a:t>)  in modo da </a:t>
            </a:r>
            <a:r>
              <a:rPr lang="en-US" err="1"/>
              <a:t>stimarne</a:t>
            </a:r>
            <a:r>
              <a:rPr lang="en-US"/>
              <a:t> </a:t>
            </a:r>
            <a:r>
              <a:rPr lang="en-US" err="1"/>
              <a:t>accuratamente</a:t>
            </a:r>
            <a:r>
              <a:rPr lang="en-US"/>
              <a:t> </a:t>
            </a:r>
            <a:r>
              <a:rPr lang="en-US" err="1"/>
              <a:t>l’effetto</a:t>
            </a:r>
            <a:r>
              <a:rPr lang="en-US"/>
              <a:t> </a:t>
            </a:r>
            <a:r>
              <a:rPr lang="en-US" err="1"/>
              <a:t>principale</a:t>
            </a:r>
            <a:endParaRPr lang="en-US"/>
          </a:p>
          <a:p>
            <a:r>
              <a:rPr lang="en-US"/>
              <a:t>Per stimare la </a:t>
            </a:r>
            <a:r>
              <a:rPr lang="en-US" b="1"/>
              <a:t>disponibilità a pagare </a:t>
            </a:r>
            <a:r>
              <a:rPr lang="en-US"/>
              <a:t>è necessario includere tra gli attribute un </a:t>
            </a:r>
            <a:r>
              <a:rPr lang="en-US" b="1"/>
              <a:t>costo monetario</a:t>
            </a:r>
          </a:p>
        </p:txBody>
      </p:sp>
    </p:spTree>
    <p:extLst>
      <p:ext uri="{BB962C8B-B14F-4D97-AF65-F5344CB8AC3E}">
        <p14:creationId xmlns:p14="http://schemas.microsoft.com/office/powerpoint/2010/main" val="39384939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29B56D-3E9D-4DAD-AD4A-F4CE00B51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9140"/>
          </a:xfrm>
        </p:spPr>
        <p:txBody>
          <a:bodyPr>
            <a:normAutofit/>
          </a:bodyPr>
          <a:lstStyle/>
          <a:p>
            <a:r>
              <a:rPr lang="it-IT" sz="4000" b="1">
                <a:latin typeface="+mn-lt"/>
              </a:rPr>
              <a:t>Quali attributi scegliere?</a:t>
            </a:r>
            <a:endParaRPr lang="en-US" sz="4000" b="1">
              <a:latin typeface="+mn-lt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13D4117-B9A4-4F2C-96F0-21863FB2C1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4266"/>
            <a:ext cx="10515600" cy="5328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/>
              <a:t>Gli attributi devono essere:</a:t>
            </a:r>
          </a:p>
          <a:p>
            <a:r>
              <a:rPr lang="en-US" b="1"/>
              <a:t>Rilevanti</a:t>
            </a:r>
            <a:r>
              <a:rPr lang="en-US"/>
              <a:t> ai fini del problema analizzato</a:t>
            </a:r>
          </a:p>
          <a:p>
            <a:r>
              <a:rPr lang="it-IT" b="1"/>
              <a:t>Credibili</a:t>
            </a:r>
            <a:r>
              <a:rPr lang="it-IT"/>
              <a:t> e </a:t>
            </a:r>
            <a:r>
              <a:rPr lang="it-IT" b="1"/>
              <a:t>realistici</a:t>
            </a:r>
          </a:p>
          <a:p>
            <a:r>
              <a:rPr lang="it-IT" b="1"/>
              <a:t>Di facile comprensione </a:t>
            </a:r>
            <a:r>
              <a:rPr lang="it-IT"/>
              <a:t>per la popolazione oggetto di studio</a:t>
            </a:r>
          </a:p>
          <a:p>
            <a:r>
              <a:rPr lang="en-US" b="1"/>
              <a:t>Utilizzabili</a:t>
            </a:r>
            <a:r>
              <a:rPr lang="en-US"/>
              <a:t> per l’analisi delle policy</a:t>
            </a:r>
          </a:p>
        </p:txBody>
      </p:sp>
    </p:spTree>
    <p:extLst>
      <p:ext uri="{BB962C8B-B14F-4D97-AF65-F5344CB8AC3E}">
        <p14:creationId xmlns:p14="http://schemas.microsoft.com/office/powerpoint/2010/main" val="21711844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29B56D-3E9D-4DAD-AD4A-F4CE00B51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9140"/>
          </a:xfrm>
        </p:spPr>
        <p:txBody>
          <a:bodyPr>
            <a:normAutofit/>
          </a:bodyPr>
          <a:lstStyle/>
          <a:p>
            <a:r>
              <a:rPr lang="it-IT" sz="4000" b="1">
                <a:latin typeface="+mn-lt"/>
              </a:rPr>
              <a:t>Quali livelli scegliere?</a:t>
            </a:r>
            <a:endParaRPr lang="en-US" sz="4000" b="1">
              <a:latin typeface="+mn-lt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13D4117-B9A4-4F2C-96F0-21863FB2C1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4266"/>
            <a:ext cx="10515600" cy="5328608"/>
          </a:xfrm>
        </p:spPr>
        <p:txBody>
          <a:bodyPr>
            <a:normAutofit/>
          </a:bodyPr>
          <a:lstStyle/>
          <a:p>
            <a:endParaRPr lang="en-US"/>
          </a:p>
          <a:p>
            <a:r>
              <a:rPr lang="en-US"/>
              <a:t>I </a:t>
            </a:r>
            <a:r>
              <a:rPr lang="en-US" err="1"/>
              <a:t>livelli</a:t>
            </a:r>
            <a:r>
              <a:rPr lang="en-US"/>
              <a:t> </a:t>
            </a:r>
            <a:r>
              <a:rPr lang="en-US" err="1"/>
              <a:t>utilizzati</a:t>
            </a:r>
            <a:r>
              <a:rPr lang="en-US"/>
              <a:t> </a:t>
            </a:r>
            <a:r>
              <a:rPr lang="en-US" err="1"/>
              <a:t>dovrebbero</a:t>
            </a:r>
            <a:r>
              <a:rPr lang="en-US"/>
              <a:t> </a:t>
            </a:r>
            <a:r>
              <a:rPr lang="en-US" err="1"/>
              <a:t>riflettere</a:t>
            </a:r>
            <a:r>
              <a:rPr lang="en-US"/>
              <a:t> </a:t>
            </a:r>
            <a:r>
              <a:rPr lang="en-US" err="1"/>
              <a:t>l’insieme</a:t>
            </a:r>
            <a:r>
              <a:rPr lang="en-US"/>
              <a:t> di </a:t>
            </a:r>
            <a:r>
              <a:rPr lang="en-US" err="1"/>
              <a:t>situazioni</a:t>
            </a:r>
            <a:r>
              <a:rPr lang="en-US"/>
              <a:t> </a:t>
            </a:r>
            <a:r>
              <a:rPr lang="en-US" err="1"/>
              <a:t>che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 </a:t>
            </a:r>
            <a:r>
              <a:rPr lang="en-US" err="1"/>
              <a:t>rispondenti</a:t>
            </a:r>
            <a:r>
              <a:rPr lang="en-US"/>
              <a:t> </a:t>
            </a:r>
            <a:r>
              <a:rPr lang="en-US" err="1"/>
              <a:t>possono</a:t>
            </a:r>
            <a:r>
              <a:rPr lang="en-US"/>
              <a:t> </a:t>
            </a:r>
            <a:r>
              <a:rPr lang="en-US" err="1"/>
              <a:t>attendersi</a:t>
            </a:r>
            <a:r>
              <a:rPr lang="en-US"/>
              <a:t> di </a:t>
            </a:r>
            <a:r>
              <a:rPr lang="en-US" err="1"/>
              <a:t>incontrare</a:t>
            </a:r>
            <a:endParaRPr lang="en-US"/>
          </a:p>
          <a:p>
            <a:r>
              <a:rPr lang="en-US"/>
              <a:t>Il numero dei livelli che possono essere utilizzati per caratterizzare un attributo dipende da:</a:t>
            </a:r>
          </a:p>
          <a:p>
            <a:pPr lvl="1"/>
            <a:r>
              <a:rPr lang="en-US"/>
              <a:t>La </a:t>
            </a:r>
            <a:r>
              <a:rPr lang="en-US" b="1"/>
              <a:t>dimensione del piano sperimentale </a:t>
            </a:r>
            <a:r>
              <a:rPr lang="en-US"/>
              <a:t>che si è in grado di gestire (vedi seguito)</a:t>
            </a:r>
          </a:p>
          <a:p>
            <a:pPr lvl="1"/>
            <a:r>
              <a:rPr lang="en-US"/>
              <a:t>La necessità di individuare </a:t>
            </a:r>
            <a:r>
              <a:rPr lang="en-US" b="1"/>
              <a:t>effetti non lineari </a:t>
            </a:r>
            <a:r>
              <a:rPr lang="en-US"/>
              <a:t>degli attributi</a:t>
            </a:r>
          </a:p>
          <a:p>
            <a:r>
              <a:rPr lang="en-US"/>
              <a:t>Tra I livelli considerati uno generalmente rappresenta lo </a:t>
            </a:r>
            <a:r>
              <a:rPr lang="en-US" b="1"/>
              <a:t>status quo</a:t>
            </a:r>
          </a:p>
        </p:txBody>
      </p:sp>
    </p:spTree>
    <p:extLst>
      <p:ext uri="{BB962C8B-B14F-4D97-AF65-F5344CB8AC3E}">
        <p14:creationId xmlns:p14="http://schemas.microsoft.com/office/powerpoint/2010/main" val="19589795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1A1A2278-0E0F-4B51-BE49-D06B2B9BFEA5}"/>
              </a:ext>
            </a:extLst>
          </p:cNvPr>
          <p:cNvSpPr txBox="1"/>
          <p:nvPr/>
        </p:nvSpPr>
        <p:spPr>
          <a:xfrm>
            <a:off x="742950" y="742951"/>
            <a:ext cx="3476625" cy="49625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Esempio 1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994A7C0-C560-4629-9DD5-83468E5044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316" y="101008"/>
            <a:ext cx="4637698" cy="6625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1515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A6BAF23E-B412-4746-867E-1EB1C69D47CE}"/>
              </a:ext>
            </a:extLst>
          </p:cNvPr>
          <p:cNvSpPr txBox="1"/>
          <p:nvPr/>
        </p:nvSpPr>
        <p:spPr>
          <a:xfrm>
            <a:off x="556532" y="643467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Esempio 2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7B23C4F-4394-43FB-9C84-1A79BF8BD3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5260" y="1464415"/>
            <a:ext cx="8859407" cy="539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2833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5655F3B-712F-4083-B376-EEB4F41AA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9140"/>
          </a:xfrm>
        </p:spPr>
        <p:txBody>
          <a:bodyPr>
            <a:normAutofit/>
          </a:bodyPr>
          <a:lstStyle/>
          <a:p>
            <a:r>
              <a:rPr lang="it-IT" sz="4000" b="1">
                <a:latin typeface="+mn-lt"/>
              </a:rPr>
              <a:t>Come costruire le alternative</a:t>
            </a:r>
            <a:endParaRPr lang="en-US" sz="4000" b="1">
              <a:latin typeface="+mn-lt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03442BD-8A92-4D59-941D-A2EAB8C57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8693"/>
            <a:ext cx="10515600" cy="4938270"/>
          </a:xfrm>
        </p:spPr>
        <p:txBody>
          <a:bodyPr>
            <a:normAutofit fontScale="92500" lnSpcReduction="10000"/>
          </a:bodyPr>
          <a:lstStyle/>
          <a:p>
            <a:r>
              <a:rPr lang="en-US"/>
              <a:t>Le alternative </a:t>
            </a:r>
            <a:r>
              <a:rPr lang="en-US" err="1"/>
              <a:t>devono</a:t>
            </a:r>
            <a:r>
              <a:rPr lang="en-US"/>
              <a:t> </a:t>
            </a:r>
            <a:r>
              <a:rPr lang="en-US" err="1"/>
              <a:t>essere</a:t>
            </a:r>
            <a:r>
              <a:rPr lang="en-US"/>
              <a:t> </a:t>
            </a:r>
            <a:r>
              <a:rPr lang="en-US" err="1"/>
              <a:t>costruite</a:t>
            </a:r>
            <a:r>
              <a:rPr lang="en-US"/>
              <a:t> </a:t>
            </a:r>
            <a:r>
              <a:rPr lang="en-US" b="1" err="1"/>
              <a:t>combinando</a:t>
            </a:r>
            <a:r>
              <a:rPr lang="en-US" b="1"/>
              <a:t> </a:t>
            </a:r>
            <a:r>
              <a:rPr lang="en-US" err="1"/>
              <a:t>i</a:t>
            </a:r>
            <a:r>
              <a:rPr lang="en-US"/>
              <a:t> </a:t>
            </a:r>
            <a:r>
              <a:rPr lang="en-US" err="1"/>
              <a:t>livelli</a:t>
            </a:r>
            <a:r>
              <a:rPr lang="en-US"/>
              <a:t> </a:t>
            </a:r>
            <a:r>
              <a:rPr lang="en-US" err="1"/>
              <a:t>degli</a:t>
            </a:r>
            <a:r>
              <a:rPr lang="en-US"/>
              <a:t> </a:t>
            </a:r>
            <a:r>
              <a:rPr lang="en-US" err="1"/>
              <a:t>attributi</a:t>
            </a:r>
            <a:r>
              <a:rPr lang="en-US"/>
              <a:t> </a:t>
            </a:r>
            <a:r>
              <a:rPr lang="en-US" err="1"/>
              <a:t>utilizzando</a:t>
            </a:r>
            <a:r>
              <a:rPr lang="en-US"/>
              <a:t> un piano </a:t>
            </a:r>
            <a:r>
              <a:rPr lang="en-US" err="1"/>
              <a:t>sperimentale</a:t>
            </a:r>
            <a:endParaRPr lang="en-US"/>
          </a:p>
          <a:p>
            <a:r>
              <a:rPr lang="en-US"/>
              <a:t>Il </a:t>
            </a:r>
            <a:r>
              <a:rPr lang="en-US" b="1"/>
              <a:t>piano </a:t>
            </a:r>
            <a:r>
              <a:rPr lang="en-US" b="1" err="1"/>
              <a:t>sperimentale</a:t>
            </a:r>
            <a:r>
              <a:rPr lang="en-US" b="1"/>
              <a:t> </a:t>
            </a:r>
            <a:r>
              <a:rPr lang="en-US" b="1" err="1"/>
              <a:t>fattoriale</a:t>
            </a:r>
            <a:r>
              <a:rPr lang="en-US" b="1"/>
              <a:t> </a:t>
            </a:r>
            <a:r>
              <a:rPr lang="en-US" err="1"/>
              <a:t>consiste</a:t>
            </a:r>
            <a:r>
              <a:rPr lang="en-US"/>
              <a:t> </a:t>
            </a:r>
            <a:r>
              <a:rPr lang="en-US" err="1"/>
              <a:t>nel</a:t>
            </a:r>
            <a:r>
              <a:rPr lang="en-US"/>
              <a:t> </a:t>
            </a:r>
            <a:r>
              <a:rPr lang="en-US" err="1"/>
              <a:t>considerare</a:t>
            </a:r>
            <a:r>
              <a:rPr lang="en-US"/>
              <a:t> </a:t>
            </a:r>
            <a:r>
              <a:rPr lang="en-US" b="1" err="1"/>
              <a:t>tutte</a:t>
            </a:r>
            <a:r>
              <a:rPr lang="en-US" b="1"/>
              <a:t> le </a:t>
            </a:r>
            <a:r>
              <a:rPr lang="en-US" b="1" err="1"/>
              <a:t>possibili</a:t>
            </a:r>
            <a:r>
              <a:rPr lang="en-US" b="1"/>
              <a:t> </a:t>
            </a:r>
            <a:r>
              <a:rPr lang="en-US" b="1" err="1"/>
              <a:t>combinazioni</a:t>
            </a:r>
            <a:r>
              <a:rPr lang="en-US" b="1"/>
              <a:t> </a:t>
            </a:r>
            <a:r>
              <a:rPr lang="en-US" err="1"/>
              <a:t>dei</a:t>
            </a:r>
            <a:r>
              <a:rPr lang="en-US"/>
              <a:t> </a:t>
            </a:r>
            <a:r>
              <a:rPr lang="en-US" err="1"/>
              <a:t>livelli</a:t>
            </a:r>
            <a:r>
              <a:rPr lang="en-US"/>
              <a:t> </a:t>
            </a:r>
            <a:r>
              <a:rPr lang="en-US" err="1"/>
              <a:t>degli</a:t>
            </a:r>
            <a:r>
              <a:rPr lang="en-US"/>
              <a:t> </a:t>
            </a:r>
            <a:r>
              <a:rPr lang="en-US" err="1"/>
              <a:t>attributi</a:t>
            </a:r>
            <a:r>
              <a:rPr lang="en-US"/>
              <a:t> e </a:t>
            </a:r>
            <a:r>
              <a:rPr lang="en-US" err="1"/>
              <a:t>consente</a:t>
            </a:r>
            <a:r>
              <a:rPr lang="en-US"/>
              <a:t> la </a:t>
            </a:r>
            <a:r>
              <a:rPr lang="en-US" err="1"/>
              <a:t>stima</a:t>
            </a:r>
            <a:r>
              <a:rPr lang="en-US"/>
              <a:t> </a:t>
            </a:r>
            <a:r>
              <a:rPr lang="en-US" err="1"/>
              <a:t>degli</a:t>
            </a:r>
            <a:r>
              <a:rPr lang="en-US"/>
              <a:t> </a:t>
            </a:r>
            <a:r>
              <a:rPr lang="en-US" err="1"/>
              <a:t>effetti</a:t>
            </a:r>
            <a:r>
              <a:rPr lang="en-US"/>
              <a:t> </a:t>
            </a:r>
            <a:r>
              <a:rPr lang="en-US" err="1"/>
              <a:t>principali</a:t>
            </a:r>
            <a:r>
              <a:rPr lang="en-US"/>
              <a:t> e </a:t>
            </a:r>
            <a:r>
              <a:rPr lang="en-US" err="1"/>
              <a:t>delle</a:t>
            </a:r>
            <a:r>
              <a:rPr lang="en-US"/>
              <a:t> </a:t>
            </a:r>
            <a:r>
              <a:rPr lang="en-US" err="1"/>
              <a:t>interazioni</a:t>
            </a:r>
            <a:r>
              <a:rPr lang="en-US"/>
              <a:t> </a:t>
            </a:r>
            <a:r>
              <a:rPr lang="en-US" err="1"/>
              <a:t>degli</a:t>
            </a:r>
            <a:r>
              <a:rPr lang="en-US"/>
              <a:t> </a:t>
            </a:r>
            <a:r>
              <a:rPr lang="en-US" err="1"/>
              <a:t>attributi</a:t>
            </a:r>
            <a:endParaRPr lang="en-US"/>
          </a:p>
          <a:p>
            <a:r>
              <a:rPr lang="en-US" err="1"/>
              <a:t>L’effetto</a:t>
            </a:r>
            <a:r>
              <a:rPr lang="en-US"/>
              <a:t> </a:t>
            </a:r>
            <a:r>
              <a:rPr lang="en-US" err="1"/>
              <a:t>principale</a:t>
            </a:r>
            <a:r>
              <a:rPr lang="en-US"/>
              <a:t> di un </a:t>
            </a:r>
            <a:r>
              <a:rPr lang="en-US" err="1"/>
              <a:t>attributo</a:t>
            </a:r>
            <a:r>
              <a:rPr lang="en-US"/>
              <a:t> </a:t>
            </a:r>
            <a:r>
              <a:rPr lang="en-US" err="1"/>
              <a:t>consiste</a:t>
            </a:r>
            <a:r>
              <a:rPr lang="en-US"/>
              <a:t> </a:t>
            </a:r>
            <a:r>
              <a:rPr lang="en-US" err="1"/>
              <a:t>nell’effetto</a:t>
            </a:r>
            <a:r>
              <a:rPr lang="en-US"/>
              <a:t> </a:t>
            </a:r>
            <a:r>
              <a:rPr lang="en-US" err="1"/>
              <a:t>che</a:t>
            </a:r>
            <a:r>
              <a:rPr lang="en-US"/>
              <a:t> la </a:t>
            </a:r>
            <a:r>
              <a:rPr lang="en-US" err="1"/>
              <a:t>variazione</a:t>
            </a:r>
            <a:r>
              <a:rPr lang="en-US"/>
              <a:t> </a:t>
            </a:r>
            <a:r>
              <a:rPr lang="en-US" err="1"/>
              <a:t>dei</a:t>
            </a:r>
            <a:r>
              <a:rPr lang="en-US"/>
              <a:t> </a:t>
            </a:r>
            <a:r>
              <a:rPr lang="en-US" err="1"/>
              <a:t>livelli</a:t>
            </a:r>
            <a:r>
              <a:rPr lang="en-US"/>
              <a:t> </a:t>
            </a:r>
            <a:r>
              <a:rPr lang="en-US" err="1"/>
              <a:t>dell’attributo</a:t>
            </a:r>
            <a:r>
              <a:rPr lang="en-US"/>
              <a:t> </a:t>
            </a:r>
            <a:r>
              <a:rPr lang="en-US" err="1"/>
              <a:t>esercita</a:t>
            </a:r>
            <a:r>
              <a:rPr lang="en-US"/>
              <a:t> </a:t>
            </a:r>
            <a:r>
              <a:rPr lang="en-US" err="1"/>
              <a:t>sulla</a:t>
            </a:r>
            <a:r>
              <a:rPr lang="en-US"/>
              <a:t> scelta </a:t>
            </a:r>
          </a:p>
          <a:p>
            <a:r>
              <a:rPr lang="en-US" err="1"/>
              <a:t>L’interazione</a:t>
            </a:r>
            <a:r>
              <a:rPr lang="en-US"/>
              <a:t> </a:t>
            </a:r>
            <a:r>
              <a:rPr lang="en-US" err="1"/>
              <a:t>consiste</a:t>
            </a:r>
            <a:r>
              <a:rPr lang="en-US"/>
              <a:t> </a:t>
            </a:r>
            <a:r>
              <a:rPr lang="en-US" err="1"/>
              <a:t>nell’effetto</a:t>
            </a:r>
            <a:r>
              <a:rPr lang="en-US"/>
              <a:t> </a:t>
            </a:r>
            <a:r>
              <a:rPr lang="en-US" err="1"/>
              <a:t>sulla</a:t>
            </a:r>
            <a:r>
              <a:rPr lang="en-US"/>
              <a:t> </a:t>
            </a:r>
            <a:r>
              <a:rPr lang="en-US" err="1"/>
              <a:t>scelta</a:t>
            </a:r>
            <a:r>
              <a:rPr lang="en-US"/>
              <a:t> determinato </a:t>
            </a:r>
            <a:r>
              <a:rPr lang="en-US" err="1"/>
              <a:t>dalla</a:t>
            </a:r>
            <a:r>
              <a:rPr lang="en-US"/>
              <a:t> </a:t>
            </a:r>
            <a:r>
              <a:rPr lang="en-US" err="1"/>
              <a:t>congiunta</a:t>
            </a:r>
            <a:r>
              <a:rPr lang="en-US"/>
              <a:t> </a:t>
            </a:r>
            <a:r>
              <a:rPr lang="en-US" err="1"/>
              <a:t>variazione</a:t>
            </a:r>
            <a:r>
              <a:rPr lang="en-US"/>
              <a:t> </a:t>
            </a:r>
            <a:r>
              <a:rPr lang="en-US" err="1"/>
              <a:t>dei</a:t>
            </a:r>
            <a:r>
              <a:rPr lang="en-US"/>
              <a:t> </a:t>
            </a:r>
            <a:r>
              <a:rPr lang="en-US" err="1"/>
              <a:t>livelli</a:t>
            </a:r>
            <a:r>
              <a:rPr lang="en-US"/>
              <a:t> di due (o </a:t>
            </a:r>
            <a:r>
              <a:rPr lang="en-US" err="1"/>
              <a:t>più</a:t>
            </a:r>
            <a:r>
              <a:rPr lang="en-US"/>
              <a:t> </a:t>
            </a:r>
            <a:r>
              <a:rPr lang="en-US" err="1"/>
              <a:t>attributi</a:t>
            </a:r>
            <a:r>
              <a:rPr lang="en-US"/>
              <a:t>). In </a:t>
            </a:r>
            <a:r>
              <a:rPr lang="en-US" err="1"/>
              <a:t>caso</a:t>
            </a:r>
            <a:r>
              <a:rPr lang="en-US"/>
              <a:t> di </a:t>
            </a:r>
            <a:r>
              <a:rPr lang="en-US" err="1"/>
              <a:t>interazione</a:t>
            </a:r>
            <a:r>
              <a:rPr lang="en-US"/>
              <a:t> </a:t>
            </a:r>
            <a:r>
              <a:rPr lang="en-US" b="1" err="1"/>
              <a:t>l’effetto</a:t>
            </a:r>
            <a:r>
              <a:rPr lang="en-US" b="1"/>
              <a:t> di un </a:t>
            </a:r>
            <a:r>
              <a:rPr lang="en-US" b="1" err="1"/>
              <a:t>attributo</a:t>
            </a:r>
            <a:r>
              <a:rPr lang="en-US" b="1"/>
              <a:t> </a:t>
            </a:r>
            <a:r>
              <a:rPr lang="en-US" b="1" err="1"/>
              <a:t>dipende</a:t>
            </a:r>
            <a:r>
              <a:rPr lang="en-US" b="1"/>
              <a:t> dal </a:t>
            </a:r>
            <a:r>
              <a:rPr lang="en-US" b="1" err="1"/>
              <a:t>livello</a:t>
            </a:r>
            <a:r>
              <a:rPr lang="en-US" b="1"/>
              <a:t> al quale è </a:t>
            </a:r>
            <a:r>
              <a:rPr lang="en-US" b="1" err="1"/>
              <a:t>fissato</a:t>
            </a:r>
            <a:r>
              <a:rPr lang="en-US" b="1"/>
              <a:t> un </a:t>
            </a:r>
            <a:r>
              <a:rPr lang="en-US" b="1" err="1"/>
              <a:t>altro</a:t>
            </a:r>
            <a:r>
              <a:rPr lang="en-US" b="1"/>
              <a:t> </a:t>
            </a:r>
            <a:r>
              <a:rPr lang="en-US" b="1" err="1"/>
              <a:t>attributo</a:t>
            </a:r>
            <a:endParaRPr lang="en-US" b="1"/>
          </a:p>
          <a:p>
            <a:r>
              <a:rPr lang="en-US" err="1"/>
              <a:t>Utilizzando</a:t>
            </a:r>
            <a:r>
              <a:rPr lang="en-US"/>
              <a:t> un piano </a:t>
            </a:r>
            <a:r>
              <a:rPr lang="en-US" err="1"/>
              <a:t>fattoriale</a:t>
            </a:r>
            <a:r>
              <a:rPr lang="en-US"/>
              <a:t> </a:t>
            </a:r>
            <a:r>
              <a:rPr lang="en-US" err="1"/>
              <a:t>completo</a:t>
            </a:r>
            <a:r>
              <a:rPr lang="en-US"/>
              <a:t> </a:t>
            </a:r>
            <a:r>
              <a:rPr lang="en-US" err="1"/>
              <a:t>il</a:t>
            </a:r>
            <a:r>
              <a:rPr lang="en-US"/>
              <a:t> </a:t>
            </a:r>
            <a:r>
              <a:rPr lang="en-US" err="1"/>
              <a:t>numero</a:t>
            </a:r>
            <a:r>
              <a:rPr lang="en-US"/>
              <a:t> </a:t>
            </a:r>
            <a:r>
              <a:rPr lang="en-US" err="1"/>
              <a:t>totale</a:t>
            </a:r>
            <a:r>
              <a:rPr lang="en-US"/>
              <a:t> di alternative è </a:t>
            </a:r>
            <a:r>
              <a:rPr lang="en-US" b="1" err="1"/>
              <a:t>a</a:t>
            </a:r>
            <a:r>
              <a:rPr lang="en-US" b="1" baseline="30000" err="1"/>
              <a:t>k</a:t>
            </a:r>
            <a:r>
              <a:rPr lang="en-US"/>
              <a:t>, dove a è </a:t>
            </a:r>
            <a:r>
              <a:rPr lang="en-US" err="1"/>
              <a:t>il</a:t>
            </a:r>
            <a:r>
              <a:rPr lang="en-US"/>
              <a:t> </a:t>
            </a:r>
            <a:r>
              <a:rPr lang="en-US" err="1"/>
              <a:t>numero</a:t>
            </a:r>
            <a:r>
              <a:rPr lang="en-US"/>
              <a:t> di </a:t>
            </a:r>
            <a:r>
              <a:rPr lang="en-US" err="1"/>
              <a:t>livelli</a:t>
            </a:r>
            <a:r>
              <a:rPr lang="en-US"/>
              <a:t> di </a:t>
            </a:r>
            <a:r>
              <a:rPr lang="en-US" err="1"/>
              <a:t>ciascun</a:t>
            </a:r>
            <a:r>
              <a:rPr lang="en-US"/>
              <a:t> </a:t>
            </a:r>
            <a:r>
              <a:rPr lang="en-US" err="1"/>
              <a:t>attributo</a:t>
            </a:r>
            <a:r>
              <a:rPr lang="en-US"/>
              <a:t> e k è </a:t>
            </a:r>
            <a:r>
              <a:rPr lang="en-US" err="1"/>
              <a:t>il</a:t>
            </a:r>
            <a:r>
              <a:rPr lang="en-US"/>
              <a:t> </a:t>
            </a:r>
            <a:r>
              <a:rPr lang="en-US" err="1"/>
              <a:t>numero</a:t>
            </a:r>
            <a:r>
              <a:rPr lang="en-US"/>
              <a:t> di </a:t>
            </a:r>
            <a:r>
              <a:rPr lang="en-US" err="1"/>
              <a:t>attributi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2812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B9A9016-7853-45A9-BE15-99A7DE862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9652"/>
          </a:xfrm>
        </p:spPr>
        <p:txBody>
          <a:bodyPr>
            <a:normAutofit fontScale="90000"/>
          </a:bodyPr>
          <a:lstStyle/>
          <a:p>
            <a:r>
              <a:rPr lang="it-IT" sz="4000" b="1">
                <a:latin typeface="+mn-lt"/>
              </a:rPr>
              <a:t>Esempio di piano sperimentale fattoriale</a:t>
            </a:r>
            <a:endParaRPr lang="en-US" sz="4000" b="1">
              <a:latin typeface="+mn-lt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CA5F1E5-4BE7-46BC-9CC1-7639B41497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62247"/>
            <a:ext cx="10515600" cy="5214716"/>
          </a:xfrm>
        </p:spPr>
        <p:txBody>
          <a:bodyPr/>
          <a:lstStyle/>
          <a:p>
            <a:r>
              <a:rPr lang="it-IT"/>
              <a:t>Supponiamo di voler studiare le preferenze dei consumatori circa un servizio di trasporto pubblico</a:t>
            </a:r>
          </a:p>
          <a:p>
            <a:endParaRPr lang="it-IT"/>
          </a:p>
          <a:p>
            <a:endParaRPr lang="it-IT"/>
          </a:p>
          <a:p>
            <a:endParaRPr lang="it-IT"/>
          </a:p>
          <a:p>
            <a:r>
              <a:rPr lang="it-IT"/>
              <a:t>Il numero totale di combinazioni è 2</a:t>
            </a:r>
            <a:r>
              <a:rPr lang="it-IT" baseline="30000"/>
              <a:t>3</a:t>
            </a:r>
          </a:p>
          <a:p>
            <a:endParaRPr lang="it-IT"/>
          </a:p>
        </p:txBody>
      </p:sp>
      <p:graphicFrame>
        <p:nvGraphicFramePr>
          <p:cNvPr id="4" name="Tabella 4">
            <a:extLst>
              <a:ext uri="{FF2B5EF4-FFF2-40B4-BE49-F238E27FC236}">
                <a16:creationId xmlns:a16="http://schemas.microsoft.com/office/drawing/2014/main" id="{C9492066-2C4C-4BF3-A565-DA81D18E62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6738486"/>
              </p:ext>
            </p:extLst>
          </p:nvPr>
        </p:nvGraphicFramePr>
        <p:xfrm>
          <a:off x="2004238" y="1851561"/>
          <a:ext cx="8123864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0966">
                  <a:extLst>
                    <a:ext uri="{9D8B030D-6E8A-4147-A177-3AD203B41FA5}">
                      <a16:colId xmlns:a16="http://schemas.microsoft.com/office/drawing/2014/main" val="3633689601"/>
                    </a:ext>
                  </a:extLst>
                </a:gridCol>
                <a:gridCol w="2030966">
                  <a:extLst>
                    <a:ext uri="{9D8B030D-6E8A-4147-A177-3AD203B41FA5}">
                      <a16:colId xmlns:a16="http://schemas.microsoft.com/office/drawing/2014/main" val="3185897351"/>
                    </a:ext>
                  </a:extLst>
                </a:gridCol>
                <a:gridCol w="2030966">
                  <a:extLst>
                    <a:ext uri="{9D8B030D-6E8A-4147-A177-3AD203B41FA5}">
                      <a16:colId xmlns:a16="http://schemas.microsoft.com/office/drawing/2014/main" val="322598800"/>
                    </a:ext>
                  </a:extLst>
                </a:gridCol>
                <a:gridCol w="2030966">
                  <a:extLst>
                    <a:ext uri="{9D8B030D-6E8A-4147-A177-3AD203B41FA5}">
                      <a16:colId xmlns:a16="http://schemas.microsoft.com/office/drawing/2014/main" val="301257532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it-IT"/>
                        <a:t>Attributi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/>
                        <a:t>Prezzo del biglietto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/>
                        <a:t>Velocità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/>
                        <a:t>Frequenza del servizio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566629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it-IT"/>
                        <a:t>Livelli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/>
                        <a:t>Alto (1)</a:t>
                      </a:r>
                    </a:p>
                    <a:p>
                      <a:r>
                        <a:rPr lang="it-IT"/>
                        <a:t>Basso (-1)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/>
                        <a:t>Lento (-1)</a:t>
                      </a:r>
                    </a:p>
                    <a:p>
                      <a:r>
                        <a:rPr lang="it-IT"/>
                        <a:t>Veloce(1)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/>
                        <a:t>Frequente (1)</a:t>
                      </a:r>
                    </a:p>
                    <a:p>
                      <a:r>
                        <a:rPr lang="it-IT"/>
                        <a:t>Rado (-1)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5199289"/>
                  </a:ext>
                </a:extLst>
              </a:tr>
            </a:tbl>
          </a:graphicData>
        </a:graphic>
      </p:graphicFrame>
      <p:graphicFrame>
        <p:nvGraphicFramePr>
          <p:cNvPr id="6" name="Tabella 6">
            <a:extLst>
              <a:ext uri="{FF2B5EF4-FFF2-40B4-BE49-F238E27FC236}">
                <a16:creationId xmlns:a16="http://schemas.microsoft.com/office/drawing/2014/main" id="{3B73F169-2AC6-45E5-9F4B-162F4AAA62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8251287"/>
              </p:ext>
            </p:extLst>
          </p:nvPr>
        </p:nvGraphicFramePr>
        <p:xfrm>
          <a:off x="1633238" y="3880652"/>
          <a:ext cx="8275750" cy="29404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000">
                  <a:extLst>
                    <a:ext uri="{9D8B030D-6E8A-4147-A177-3AD203B41FA5}">
                      <a16:colId xmlns:a16="http://schemas.microsoft.com/office/drawing/2014/main" val="917818988"/>
                    </a:ext>
                  </a:extLst>
                </a:gridCol>
                <a:gridCol w="966250">
                  <a:extLst>
                    <a:ext uri="{9D8B030D-6E8A-4147-A177-3AD203B41FA5}">
                      <a16:colId xmlns:a16="http://schemas.microsoft.com/office/drawing/2014/main" val="2196690527"/>
                    </a:ext>
                  </a:extLst>
                </a:gridCol>
                <a:gridCol w="966250">
                  <a:extLst>
                    <a:ext uri="{9D8B030D-6E8A-4147-A177-3AD203B41FA5}">
                      <a16:colId xmlns:a16="http://schemas.microsoft.com/office/drawing/2014/main" val="664089908"/>
                    </a:ext>
                  </a:extLst>
                </a:gridCol>
                <a:gridCol w="966250">
                  <a:extLst>
                    <a:ext uri="{9D8B030D-6E8A-4147-A177-3AD203B41FA5}">
                      <a16:colId xmlns:a16="http://schemas.microsoft.com/office/drawing/2014/main" val="2136769486"/>
                    </a:ext>
                  </a:extLst>
                </a:gridCol>
                <a:gridCol w="966250">
                  <a:extLst>
                    <a:ext uri="{9D8B030D-6E8A-4147-A177-3AD203B41FA5}">
                      <a16:colId xmlns:a16="http://schemas.microsoft.com/office/drawing/2014/main" val="2857566928"/>
                    </a:ext>
                  </a:extLst>
                </a:gridCol>
                <a:gridCol w="966250">
                  <a:extLst>
                    <a:ext uri="{9D8B030D-6E8A-4147-A177-3AD203B41FA5}">
                      <a16:colId xmlns:a16="http://schemas.microsoft.com/office/drawing/2014/main" val="3375816409"/>
                    </a:ext>
                  </a:extLst>
                </a:gridCol>
                <a:gridCol w="966250">
                  <a:extLst>
                    <a:ext uri="{9D8B030D-6E8A-4147-A177-3AD203B41FA5}">
                      <a16:colId xmlns:a16="http://schemas.microsoft.com/office/drawing/2014/main" val="2976144900"/>
                    </a:ext>
                  </a:extLst>
                </a:gridCol>
                <a:gridCol w="966250">
                  <a:extLst>
                    <a:ext uri="{9D8B030D-6E8A-4147-A177-3AD203B41FA5}">
                      <a16:colId xmlns:a16="http://schemas.microsoft.com/office/drawing/2014/main" val="2259646066"/>
                    </a:ext>
                  </a:extLst>
                </a:gridCol>
              </a:tblGrid>
              <a:tr h="269471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it-IT" sz="1200"/>
                        <a:t>Attributi</a:t>
                      </a:r>
                      <a:endParaRPr lang="en-US" sz="12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1830601"/>
                  </a:ext>
                </a:extLst>
              </a:tr>
              <a:tr h="471574">
                <a:tc>
                  <a:txBody>
                    <a:bodyPr/>
                    <a:lstStyle/>
                    <a:p>
                      <a:pPr algn="ctr"/>
                      <a:r>
                        <a:rPr lang="it-IT" sz="1200"/>
                        <a:t>Scenario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/>
                        <a:t>Prezzo</a:t>
                      </a:r>
                    </a:p>
                    <a:p>
                      <a:pPr algn="ctr"/>
                      <a:r>
                        <a:rPr lang="it-IT" sz="1200"/>
                        <a:t>(A)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/>
                        <a:t>Velocità (B)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err="1"/>
                        <a:t>Freq</a:t>
                      </a:r>
                      <a:r>
                        <a:rPr lang="it-IT" sz="1200"/>
                        <a:t>. (C)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/>
                        <a:t>A*B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/>
                        <a:t>A*C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/>
                        <a:t>B*C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/>
                        <a:t>A*B*C</a:t>
                      </a:r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8066008"/>
                  </a:ext>
                </a:extLst>
              </a:tr>
              <a:tr h="269471">
                <a:tc>
                  <a:txBody>
                    <a:bodyPr/>
                    <a:lstStyle/>
                    <a:p>
                      <a:pPr algn="ctr"/>
                      <a:r>
                        <a:rPr lang="it-IT" sz="1200"/>
                        <a:t>1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/>
                        <a:t>1</a:t>
                      </a:r>
                      <a:endParaRPr lang="en-US" sz="12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/>
                        <a:t>1</a:t>
                      </a:r>
                      <a:endParaRPr lang="en-US" sz="12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/>
                        <a:t>1</a:t>
                      </a:r>
                      <a:endParaRPr lang="en-US" sz="12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/>
                        <a:t>1</a:t>
                      </a:r>
                      <a:endParaRPr lang="en-US" sz="12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/>
                        <a:t>1</a:t>
                      </a:r>
                      <a:endParaRPr lang="en-US" sz="12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/>
                        <a:t>1</a:t>
                      </a:r>
                      <a:endParaRPr lang="en-US" sz="12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/>
                        <a:t>1</a:t>
                      </a:r>
                      <a:endParaRPr lang="en-US" sz="120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166043"/>
                  </a:ext>
                </a:extLst>
              </a:tr>
              <a:tr h="269471">
                <a:tc>
                  <a:txBody>
                    <a:bodyPr/>
                    <a:lstStyle/>
                    <a:p>
                      <a:pPr algn="ctr"/>
                      <a:r>
                        <a:rPr lang="it-IT" sz="1200"/>
                        <a:t>2</a:t>
                      </a:r>
                      <a:endParaRPr lang="en-US" sz="12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/>
                        <a:t>1</a:t>
                      </a:r>
                      <a:endParaRPr lang="en-US" sz="12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/>
                        <a:t>1</a:t>
                      </a:r>
                      <a:endParaRPr lang="en-US" sz="12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/>
                        <a:t>-1</a:t>
                      </a:r>
                      <a:endParaRPr lang="en-US" sz="12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/>
                        <a:t>1</a:t>
                      </a:r>
                      <a:endParaRPr lang="en-US" sz="12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/>
                        <a:t>-1</a:t>
                      </a:r>
                      <a:endParaRPr lang="en-US" sz="12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/>
                        <a:t>-1</a:t>
                      </a:r>
                      <a:endParaRPr lang="en-US" sz="12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/>
                        <a:t>-1</a:t>
                      </a:r>
                      <a:endParaRPr lang="en-US" sz="120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7900761"/>
                  </a:ext>
                </a:extLst>
              </a:tr>
              <a:tr h="269471">
                <a:tc>
                  <a:txBody>
                    <a:bodyPr/>
                    <a:lstStyle/>
                    <a:p>
                      <a:pPr algn="ctr"/>
                      <a:r>
                        <a:rPr lang="it-IT" sz="1200"/>
                        <a:t>3</a:t>
                      </a:r>
                      <a:endParaRPr lang="en-US" sz="12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/>
                        <a:t>1</a:t>
                      </a:r>
                      <a:endParaRPr lang="en-US" sz="12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/>
                        <a:t>-1</a:t>
                      </a:r>
                      <a:endParaRPr lang="en-US" sz="12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/>
                        <a:t>1</a:t>
                      </a:r>
                      <a:endParaRPr lang="en-US" sz="12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/>
                        <a:t>-1</a:t>
                      </a:r>
                      <a:endParaRPr lang="en-US" sz="12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/>
                        <a:t>1</a:t>
                      </a:r>
                      <a:endParaRPr lang="en-US" sz="12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/>
                        <a:t>-1</a:t>
                      </a:r>
                      <a:endParaRPr lang="en-US" sz="12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/>
                        <a:t>-1</a:t>
                      </a:r>
                      <a:endParaRPr lang="en-US" sz="120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3815092"/>
                  </a:ext>
                </a:extLst>
              </a:tr>
              <a:tr h="269471">
                <a:tc>
                  <a:txBody>
                    <a:bodyPr/>
                    <a:lstStyle/>
                    <a:p>
                      <a:pPr algn="ctr"/>
                      <a:r>
                        <a:rPr lang="it-IT" sz="1200"/>
                        <a:t>4</a:t>
                      </a:r>
                      <a:endParaRPr lang="en-US" sz="12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/>
                        <a:t>-1</a:t>
                      </a:r>
                      <a:endParaRPr lang="en-US" sz="12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/>
                        <a:t>1</a:t>
                      </a:r>
                      <a:endParaRPr lang="en-US" sz="12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/>
                        <a:t>1</a:t>
                      </a:r>
                      <a:endParaRPr lang="en-US" sz="12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/>
                        <a:t>-1</a:t>
                      </a:r>
                      <a:endParaRPr lang="en-US" sz="12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/>
                        <a:t>-1</a:t>
                      </a:r>
                      <a:endParaRPr lang="en-US" sz="12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/>
                        <a:t>1</a:t>
                      </a:r>
                      <a:endParaRPr lang="en-US" sz="12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/>
                        <a:t>-1</a:t>
                      </a:r>
                      <a:endParaRPr lang="en-US" sz="120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3488793"/>
                  </a:ext>
                </a:extLst>
              </a:tr>
              <a:tr h="269471">
                <a:tc>
                  <a:txBody>
                    <a:bodyPr/>
                    <a:lstStyle/>
                    <a:p>
                      <a:pPr algn="ctr"/>
                      <a:r>
                        <a:rPr lang="it-IT" sz="1200"/>
                        <a:t>5</a:t>
                      </a:r>
                      <a:endParaRPr lang="en-US" sz="12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/>
                        <a:t>-1</a:t>
                      </a:r>
                      <a:endParaRPr lang="en-US" sz="12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/>
                        <a:t>-1</a:t>
                      </a:r>
                      <a:endParaRPr lang="en-US" sz="12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/>
                        <a:t>1</a:t>
                      </a:r>
                      <a:endParaRPr lang="en-US" sz="12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/>
                        <a:t>1</a:t>
                      </a:r>
                      <a:endParaRPr lang="en-US" sz="12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/>
                        <a:t>-1</a:t>
                      </a:r>
                      <a:endParaRPr lang="en-US" sz="12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/>
                        <a:t>-1</a:t>
                      </a:r>
                      <a:endParaRPr lang="en-US" sz="12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/>
                        <a:t>1</a:t>
                      </a:r>
                      <a:endParaRPr lang="en-US" sz="120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1714641"/>
                  </a:ext>
                </a:extLst>
              </a:tr>
              <a:tr h="269471">
                <a:tc>
                  <a:txBody>
                    <a:bodyPr/>
                    <a:lstStyle/>
                    <a:p>
                      <a:pPr algn="ctr"/>
                      <a:r>
                        <a:rPr lang="it-IT" sz="1200"/>
                        <a:t>6</a:t>
                      </a:r>
                      <a:endParaRPr lang="en-US" sz="12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/>
                        <a:t>-1</a:t>
                      </a:r>
                      <a:endParaRPr lang="en-US" sz="12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/>
                        <a:t>1</a:t>
                      </a:r>
                      <a:endParaRPr lang="en-US" sz="12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/>
                        <a:t>-1</a:t>
                      </a:r>
                      <a:endParaRPr lang="en-US" sz="12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/>
                        <a:t>-1</a:t>
                      </a:r>
                      <a:endParaRPr lang="en-US" sz="12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/>
                        <a:t>1</a:t>
                      </a:r>
                      <a:endParaRPr lang="en-US" sz="12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/>
                        <a:t>-1</a:t>
                      </a:r>
                      <a:endParaRPr lang="en-US" sz="12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/>
                        <a:t>1</a:t>
                      </a:r>
                      <a:endParaRPr lang="en-US" sz="120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7729252"/>
                  </a:ext>
                </a:extLst>
              </a:tr>
              <a:tr h="269471">
                <a:tc>
                  <a:txBody>
                    <a:bodyPr/>
                    <a:lstStyle/>
                    <a:p>
                      <a:pPr algn="ctr"/>
                      <a:r>
                        <a:rPr lang="it-IT" sz="1200"/>
                        <a:t>7</a:t>
                      </a:r>
                      <a:endParaRPr lang="en-US" sz="12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/>
                        <a:t>1</a:t>
                      </a:r>
                      <a:endParaRPr lang="en-US" sz="12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/>
                        <a:t>-1</a:t>
                      </a:r>
                      <a:endParaRPr lang="en-US" sz="12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/>
                        <a:t>-1</a:t>
                      </a:r>
                      <a:endParaRPr lang="en-US" sz="12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/>
                        <a:t>-1</a:t>
                      </a:r>
                      <a:endParaRPr lang="en-US" sz="12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/>
                        <a:t>-1</a:t>
                      </a:r>
                      <a:endParaRPr lang="en-US" sz="12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/>
                        <a:t>1</a:t>
                      </a:r>
                      <a:endParaRPr lang="en-US" sz="12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/>
                        <a:t>1</a:t>
                      </a:r>
                      <a:endParaRPr lang="en-US" sz="120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4790256"/>
                  </a:ext>
                </a:extLst>
              </a:tr>
              <a:tr h="269471">
                <a:tc>
                  <a:txBody>
                    <a:bodyPr/>
                    <a:lstStyle/>
                    <a:p>
                      <a:pPr algn="ctr"/>
                      <a:r>
                        <a:rPr lang="it-IT" sz="1200"/>
                        <a:t>8</a:t>
                      </a:r>
                      <a:endParaRPr lang="en-US" sz="12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/>
                        <a:t>-1</a:t>
                      </a:r>
                      <a:endParaRPr lang="en-US" sz="12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/>
                        <a:t>-1</a:t>
                      </a:r>
                      <a:endParaRPr lang="en-US" sz="12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/>
                        <a:t>-1</a:t>
                      </a:r>
                      <a:endParaRPr lang="en-US" sz="12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/>
                        <a:t>1</a:t>
                      </a:r>
                      <a:endParaRPr lang="en-US" sz="12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/>
                        <a:t>1</a:t>
                      </a:r>
                      <a:endParaRPr lang="en-US" sz="12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/>
                        <a:t>1</a:t>
                      </a:r>
                      <a:endParaRPr lang="en-US" sz="12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/>
                        <a:t>-1</a:t>
                      </a:r>
                      <a:endParaRPr lang="en-US" sz="120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26362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81690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51FC6C9-F520-4E1F-B268-70DB24FCD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6779"/>
          </a:xfrm>
        </p:spPr>
        <p:txBody>
          <a:bodyPr>
            <a:normAutofit/>
          </a:bodyPr>
          <a:lstStyle/>
          <a:p>
            <a:r>
              <a:rPr lang="it-IT" sz="4000" b="1">
                <a:latin typeface="+mn-lt"/>
              </a:rPr>
              <a:t>Caratteristiche del piano fattoriale completo</a:t>
            </a:r>
            <a:endParaRPr lang="en-US" sz="4000" b="1">
              <a:latin typeface="+mn-lt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768C141-185D-4C08-BC98-C79DBBAABB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8782"/>
            <a:ext cx="10515600" cy="5008181"/>
          </a:xfrm>
        </p:spPr>
        <p:txBody>
          <a:bodyPr/>
          <a:lstStyle/>
          <a:p>
            <a:r>
              <a:rPr lang="en-US"/>
              <a:t>E’ un piano </a:t>
            </a:r>
            <a:r>
              <a:rPr lang="en-US" b="1" err="1"/>
              <a:t>ortogonale</a:t>
            </a:r>
            <a:r>
              <a:rPr lang="en-US"/>
              <a:t>: le </a:t>
            </a:r>
            <a:r>
              <a:rPr lang="en-US" err="1"/>
              <a:t>colonne</a:t>
            </a:r>
            <a:r>
              <a:rPr lang="en-US"/>
              <a:t> </a:t>
            </a:r>
            <a:r>
              <a:rPr lang="en-US" err="1"/>
              <a:t>sono</a:t>
            </a:r>
            <a:r>
              <a:rPr lang="en-US"/>
              <a:t> </a:t>
            </a:r>
            <a:r>
              <a:rPr lang="en-US" err="1"/>
              <a:t>perfettamente</a:t>
            </a:r>
            <a:r>
              <a:rPr lang="en-US"/>
              <a:t> </a:t>
            </a:r>
            <a:r>
              <a:rPr lang="en-US" err="1"/>
              <a:t>incorrelate</a:t>
            </a:r>
            <a:r>
              <a:rPr lang="en-US"/>
              <a:t> </a:t>
            </a:r>
            <a:r>
              <a:rPr lang="en-US" err="1"/>
              <a:t>tra</a:t>
            </a:r>
            <a:r>
              <a:rPr lang="en-US"/>
              <a:t> </a:t>
            </a:r>
            <a:r>
              <a:rPr lang="en-US" err="1"/>
              <a:t>loro</a:t>
            </a:r>
            <a:endParaRPr lang="en-US"/>
          </a:p>
          <a:p>
            <a:r>
              <a:rPr lang="en-US"/>
              <a:t>E’ </a:t>
            </a:r>
            <a:r>
              <a:rPr lang="en-US" b="1" err="1"/>
              <a:t>bilanciato</a:t>
            </a:r>
            <a:r>
              <a:rPr lang="en-US"/>
              <a:t>: </a:t>
            </a:r>
            <a:r>
              <a:rPr lang="en-US" err="1"/>
              <a:t>ciascun</a:t>
            </a:r>
            <a:r>
              <a:rPr lang="en-US"/>
              <a:t> </a:t>
            </a:r>
            <a:r>
              <a:rPr lang="en-US" err="1"/>
              <a:t>livello</a:t>
            </a:r>
            <a:r>
              <a:rPr lang="en-US"/>
              <a:t> compare lo </a:t>
            </a:r>
            <a:r>
              <a:rPr lang="en-US" err="1"/>
              <a:t>stesso</a:t>
            </a:r>
            <a:r>
              <a:rPr lang="en-US"/>
              <a:t> </a:t>
            </a:r>
            <a:r>
              <a:rPr lang="en-US" err="1"/>
              <a:t>numero</a:t>
            </a:r>
            <a:r>
              <a:rPr lang="en-US"/>
              <a:t> di volte</a:t>
            </a:r>
          </a:p>
          <a:p>
            <a:r>
              <a:rPr lang="en-US" b="1" err="1"/>
              <a:t>Consente</a:t>
            </a:r>
            <a:r>
              <a:rPr lang="en-US" b="1"/>
              <a:t> di </a:t>
            </a:r>
            <a:r>
              <a:rPr lang="en-US" b="1" err="1"/>
              <a:t>stimare</a:t>
            </a:r>
            <a:r>
              <a:rPr lang="en-US" b="1"/>
              <a:t> </a:t>
            </a:r>
            <a:r>
              <a:rPr lang="en-US" b="1" err="1"/>
              <a:t>gli</a:t>
            </a:r>
            <a:r>
              <a:rPr lang="en-US" b="1"/>
              <a:t> </a:t>
            </a:r>
            <a:r>
              <a:rPr lang="en-US" b="1" err="1"/>
              <a:t>effetti</a:t>
            </a:r>
            <a:r>
              <a:rPr lang="en-US" b="1"/>
              <a:t> </a:t>
            </a:r>
            <a:r>
              <a:rPr lang="en-US" b="1" err="1"/>
              <a:t>principali</a:t>
            </a:r>
            <a:r>
              <a:rPr lang="en-US" b="1"/>
              <a:t> e </a:t>
            </a:r>
            <a:r>
              <a:rPr lang="en-US" b="1" err="1"/>
              <a:t>tutte</a:t>
            </a:r>
            <a:r>
              <a:rPr lang="en-US" b="1"/>
              <a:t> le </a:t>
            </a:r>
            <a:r>
              <a:rPr lang="en-US" b="1" err="1"/>
              <a:t>interazioni</a:t>
            </a:r>
            <a:endParaRPr lang="en-US" b="1"/>
          </a:p>
          <a:p>
            <a:r>
              <a:rPr lang="en-US"/>
              <a:t>Il </a:t>
            </a:r>
            <a:r>
              <a:rPr lang="en-US" err="1"/>
              <a:t>numero</a:t>
            </a:r>
            <a:r>
              <a:rPr lang="en-US"/>
              <a:t> di alternative </a:t>
            </a:r>
            <a:r>
              <a:rPr lang="en-US" err="1"/>
              <a:t>cresce</a:t>
            </a:r>
            <a:r>
              <a:rPr lang="en-US"/>
              <a:t> in modo </a:t>
            </a:r>
            <a:r>
              <a:rPr lang="en-US" b="1" err="1"/>
              <a:t>esponenziale</a:t>
            </a:r>
            <a:r>
              <a:rPr lang="en-US"/>
              <a:t> con </a:t>
            </a:r>
            <a:r>
              <a:rPr lang="en-US" err="1"/>
              <a:t>il</a:t>
            </a:r>
            <a:r>
              <a:rPr lang="en-US"/>
              <a:t> </a:t>
            </a:r>
            <a:r>
              <a:rPr lang="en-US" err="1"/>
              <a:t>numero</a:t>
            </a:r>
            <a:r>
              <a:rPr lang="en-US"/>
              <a:t> di </a:t>
            </a:r>
            <a:r>
              <a:rPr lang="en-US" err="1"/>
              <a:t>attributi</a:t>
            </a:r>
            <a:r>
              <a:rPr lang="en-US"/>
              <a:t> </a:t>
            </a:r>
            <a:r>
              <a:rPr lang="en-US" err="1"/>
              <a:t>considerati</a:t>
            </a:r>
            <a:r>
              <a:rPr lang="en-US"/>
              <a:t>. Per </a:t>
            </a:r>
            <a:r>
              <a:rPr lang="en-US" err="1"/>
              <a:t>questo</a:t>
            </a:r>
            <a:r>
              <a:rPr lang="en-US"/>
              <a:t> </a:t>
            </a:r>
            <a:r>
              <a:rPr lang="en-US" err="1"/>
              <a:t>motivo</a:t>
            </a:r>
            <a:r>
              <a:rPr lang="en-US"/>
              <a:t> </a:t>
            </a:r>
            <a:r>
              <a:rPr lang="en-US" err="1"/>
              <a:t>il</a:t>
            </a:r>
            <a:r>
              <a:rPr lang="en-US"/>
              <a:t> piano </a:t>
            </a:r>
            <a:r>
              <a:rPr lang="en-US" err="1"/>
              <a:t>fattoriale</a:t>
            </a:r>
            <a:r>
              <a:rPr lang="en-US"/>
              <a:t> completo è </a:t>
            </a:r>
            <a:r>
              <a:rPr lang="en-US" err="1"/>
              <a:t>utilizzato</a:t>
            </a:r>
            <a:r>
              <a:rPr lang="en-US"/>
              <a:t> solo </a:t>
            </a:r>
            <a:r>
              <a:rPr lang="en-US" err="1"/>
              <a:t>quando</a:t>
            </a:r>
            <a:r>
              <a:rPr lang="en-US"/>
              <a:t> </a:t>
            </a:r>
            <a:r>
              <a:rPr lang="en-US" err="1"/>
              <a:t>il</a:t>
            </a:r>
            <a:r>
              <a:rPr lang="en-US"/>
              <a:t> </a:t>
            </a:r>
            <a:r>
              <a:rPr lang="en-US" err="1"/>
              <a:t>numero</a:t>
            </a:r>
            <a:r>
              <a:rPr lang="en-US"/>
              <a:t> di attributi e/o livelli è basso </a:t>
            </a:r>
          </a:p>
          <a:p>
            <a:r>
              <a:rPr lang="en-US"/>
              <a:t>Posso esistere </a:t>
            </a:r>
            <a:r>
              <a:rPr lang="en-US" b="1"/>
              <a:t>limiti tecnici </a:t>
            </a:r>
            <a:r>
              <a:rPr lang="en-US"/>
              <a:t>che impediscono la costruzione di un piano fattoriale (e.g. alcune combinazioni di fattori possono non essere possibili)</a:t>
            </a:r>
          </a:p>
        </p:txBody>
      </p:sp>
    </p:spTree>
    <p:extLst>
      <p:ext uri="{BB962C8B-B14F-4D97-AF65-F5344CB8AC3E}">
        <p14:creationId xmlns:p14="http://schemas.microsoft.com/office/powerpoint/2010/main" val="2679675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1BBE826-6B74-46EC-93AF-5DD34C279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>
                <a:latin typeface="+mn-lt"/>
              </a:rPr>
              <a:t>Esempio 1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38F88FA-1D30-4B42-89AD-DC2EB8F959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2413" y="533400"/>
            <a:ext cx="6197600" cy="1255713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F1D0D64D-B767-4A68-BC13-AFD32AD7F9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2413" y="1871663"/>
            <a:ext cx="6197600" cy="569913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11B99357-CE2E-4599-BEE2-E1F7195E31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2413" y="2524125"/>
            <a:ext cx="6197600" cy="380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6551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7E8B6FF-543E-4C57-A21D-9E52AB0E2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9396"/>
          </a:xfrm>
        </p:spPr>
        <p:txBody>
          <a:bodyPr>
            <a:normAutofit/>
          </a:bodyPr>
          <a:lstStyle/>
          <a:p>
            <a:r>
              <a:rPr lang="it-IT" sz="4000" b="1">
                <a:latin typeface="+mn-lt"/>
              </a:rPr>
              <a:t>Piano fattoriale frazionario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F95245F-DDC5-4C7F-AA9C-B0FE3F329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2367"/>
            <a:ext cx="10515600" cy="5044596"/>
          </a:xfrm>
        </p:spPr>
        <p:txBody>
          <a:bodyPr>
            <a:normAutofit/>
          </a:bodyPr>
          <a:lstStyle/>
          <a:p>
            <a:r>
              <a:rPr lang="en-US"/>
              <a:t>Il piano </a:t>
            </a:r>
            <a:r>
              <a:rPr lang="en-US" err="1"/>
              <a:t>fattoriale</a:t>
            </a:r>
            <a:r>
              <a:rPr lang="en-US"/>
              <a:t> </a:t>
            </a:r>
            <a:r>
              <a:rPr lang="en-US" err="1"/>
              <a:t>frazionario</a:t>
            </a:r>
            <a:r>
              <a:rPr lang="en-US"/>
              <a:t> </a:t>
            </a:r>
            <a:r>
              <a:rPr lang="en-US" err="1"/>
              <a:t>consiste</a:t>
            </a:r>
            <a:r>
              <a:rPr lang="en-US"/>
              <a:t> in un </a:t>
            </a:r>
            <a:r>
              <a:rPr lang="en-US" b="1" err="1"/>
              <a:t>sottoinsieme</a:t>
            </a:r>
            <a:r>
              <a:rPr lang="en-US" b="1"/>
              <a:t> </a:t>
            </a:r>
            <a:r>
              <a:rPr lang="en-US" b="1" err="1"/>
              <a:t>opportunamente</a:t>
            </a:r>
            <a:r>
              <a:rPr lang="en-US" b="1"/>
              <a:t> </a:t>
            </a:r>
            <a:r>
              <a:rPr lang="en-US" b="1" err="1"/>
              <a:t>scelto</a:t>
            </a:r>
            <a:r>
              <a:rPr lang="en-US"/>
              <a:t> del piano </a:t>
            </a:r>
            <a:r>
              <a:rPr lang="en-US" err="1"/>
              <a:t>fattoriale</a:t>
            </a:r>
            <a:r>
              <a:rPr lang="en-US"/>
              <a:t> </a:t>
            </a:r>
            <a:r>
              <a:rPr lang="en-US" err="1"/>
              <a:t>completo</a:t>
            </a:r>
            <a:endParaRPr lang="en-US"/>
          </a:p>
          <a:p>
            <a:r>
              <a:rPr lang="en-US"/>
              <a:t>Il </a:t>
            </a:r>
            <a:r>
              <a:rPr lang="en-US" err="1"/>
              <a:t>sottoinsieme</a:t>
            </a:r>
            <a:r>
              <a:rPr lang="en-US"/>
              <a:t> è </a:t>
            </a:r>
            <a:r>
              <a:rPr lang="en-US" err="1"/>
              <a:t>scelto</a:t>
            </a:r>
            <a:r>
              <a:rPr lang="en-US"/>
              <a:t> in modo da </a:t>
            </a:r>
            <a:r>
              <a:rPr lang="en-US" err="1"/>
              <a:t>soddisfare</a:t>
            </a:r>
            <a:r>
              <a:rPr lang="en-US"/>
              <a:t> le </a:t>
            </a:r>
            <a:r>
              <a:rPr lang="en-US" err="1"/>
              <a:t>seguenti</a:t>
            </a:r>
            <a:r>
              <a:rPr lang="en-US"/>
              <a:t> </a:t>
            </a:r>
            <a:r>
              <a:rPr lang="en-US" err="1"/>
              <a:t>caratteristiche</a:t>
            </a:r>
            <a:r>
              <a:rPr lang="en-US"/>
              <a:t>:</a:t>
            </a:r>
          </a:p>
          <a:p>
            <a:pPr lvl="1"/>
            <a:r>
              <a:rPr lang="en-US" sz="2800" b="1"/>
              <a:t>Principio di </a:t>
            </a:r>
            <a:r>
              <a:rPr lang="en-US" sz="2800" b="1" err="1"/>
              <a:t>ordinamento</a:t>
            </a:r>
            <a:r>
              <a:rPr lang="en-US" sz="2800" b="1"/>
              <a:t> </a:t>
            </a:r>
            <a:r>
              <a:rPr lang="en-US" sz="2800" b="1" err="1"/>
              <a:t>gerarchico</a:t>
            </a:r>
            <a:r>
              <a:rPr lang="en-US" sz="2800"/>
              <a:t>: è </a:t>
            </a:r>
            <a:r>
              <a:rPr lang="en-US" sz="2800" err="1"/>
              <a:t>probabile</a:t>
            </a:r>
            <a:r>
              <a:rPr lang="en-US" sz="2800"/>
              <a:t> </a:t>
            </a:r>
            <a:r>
              <a:rPr lang="en-US" sz="2800" err="1"/>
              <a:t>che</a:t>
            </a:r>
            <a:r>
              <a:rPr lang="en-US" sz="2800"/>
              <a:t> </a:t>
            </a:r>
            <a:r>
              <a:rPr lang="en-US" sz="2800" err="1"/>
              <a:t>gli</a:t>
            </a:r>
            <a:r>
              <a:rPr lang="en-US" sz="2800"/>
              <a:t> </a:t>
            </a:r>
            <a:r>
              <a:rPr lang="en-US" sz="2800" err="1"/>
              <a:t>effetti</a:t>
            </a:r>
            <a:r>
              <a:rPr lang="en-US" sz="2800"/>
              <a:t> di </a:t>
            </a:r>
            <a:r>
              <a:rPr lang="en-US" sz="2800" err="1"/>
              <a:t>ordine</a:t>
            </a:r>
            <a:r>
              <a:rPr lang="en-US" sz="2800"/>
              <a:t> </a:t>
            </a:r>
            <a:r>
              <a:rPr lang="en-US" sz="2800" err="1"/>
              <a:t>più</a:t>
            </a:r>
            <a:r>
              <a:rPr lang="en-US" sz="2800"/>
              <a:t> basso </a:t>
            </a:r>
            <a:r>
              <a:rPr lang="en-US" sz="2800" err="1"/>
              <a:t>siano</a:t>
            </a:r>
            <a:r>
              <a:rPr lang="en-US" sz="2800"/>
              <a:t> </a:t>
            </a:r>
            <a:r>
              <a:rPr lang="en-US" sz="2800" err="1"/>
              <a:t>più</a:t>
            </a:r>
            <a:r>
              <a:rPr lang="en-US" sz="2800"/>
              <a:t> </a:t>
            </a:r>
            <a:r>
              <a:rPr lang="en-US" sz="2800" err="1"/>
              <a:t>rilevanti</a:t>
            </a:r>
            <a:r>
              <a:rPr lang="en-US" sz="2800"/>
              <a:t> di </a:t>
            </a:r>
            <a:r>
              <a:rPr lang="en-US" sz="2800" err="1"/>
              <a:t>quelli</a:t>
            </a:r>
            <a:r>
              <a:rPr lang="en-US" sz="2800"/>
              <a:t> di </a:t>
            </a:r>
            <a:r>
              <a:rPr lang="en-US" sz="2800" err="1"/>
              <a:t>ordine</a:t>
            </a:r>
            <a:r>
              <a:rPr lang="en-US" sz="2800"/>
              <a:t> </a:t>
            </a:r>
            <a:r>
              <a:rPr lang="en-US" sz="2800" err="1"/>
              <a:t>più</a:t>
            </a:r>
            <a:r>
              <a:rPr lang="en-US" sz="2800"/>
              <a:t> alto</a:t>
            </a:r>
          </a:p>
          <a:p>
            <a:pPr lvl="1"/>
            <a:r>
              <a:rPr lang="en-US" sz="2800" b="1"/>
              <a:t>Principio di </a:t>
            </a:r>
            <a:r>
              <a:rPr lang="en-US" sz="2800" b="1" err="1"/>
              <a:t>sparsità</a:t>
            </a:r>
            <a:r>
              <a:rPr lang="en-US" sz="2800" b="1"/>
              <a:t> </a:t>
            </a:r>
            <a:r>
              <a:rPr lang="en-US" sz="2800" b="1" err="1"/>
              <a:t>degli</a:t>
            </a:r>
            <a:r>
              <a:rPr lang="en-US" sz="2800" b="1"/>
              <a:t> </a:t>
            </a:r>
            <a:r>
              <a:rPr lang="en-US" sz="2800" b="1" err="1"/>
              <a:t>effetti</a:t>
            </a:r>
            <a:r>
              <a:rPr lang="en-US" sz="2800"/>
              <a:t>: </a:t>
            </a:r>
            <a:r>
              <a:rPr lang="en-US" sz="2800" err="1"/>
              <a:t>generalmente</a:t>
            </a:r>
            <a:r>
              <a:rPr lang="en-US" sz="2800"/>
              <a:t> </a:t>
            </a:r>
            <a:r>
              <a:rPr lang="en-US" sz="2800" err="1"/>
              <a:t>il</a:t>
            </a:r>
            <a:r>
              <a:rPr lang="en-US" sz="2800"/>
              <a:t> </a:t>
            </a:r>
            <a:r>
              <a:rPr lang="en-US" sz="2800" err="1"/>
              <a:t>numero</a:t>
            </a:r>
            <a:r>
              <a:rPr lang="en-US" sz="2800"/>
              <a:t> di </a:t>
            </a:r>
            <a:r>
              <a:rPr lang="en-US" sz="2800" err="1"/>
              <a:t>effetti</a:t>
            </a:r>
            <a:r>
              <a:rPr lang="en-US" sz="2800"/>
              <a:t> </a:t>
            </a:r>
            <a:r>
              <a:rPr lang="en-US" sz="2800" err="1"/>
              <a:t>rilevanti</a:t>
            </a:r>
            <a:r>
              <a:rPr lang="en-US" sz="2800"/>
              <a:t> è basso</a:t>
            </a:r>
          </a:p>
          <a:p>
            <a:pPr lvl="1"/>
            <a:r>
              <a:rPr lang="en-US" sz="2800" b="1"/>
              <a:t>Principio di </a:t>
            </a:r>
            <a:r>
              <a:rPr lang="en-US" sz="2800" b="1" err="1"/>
              <a:t>ereditarietà</a:t>
            </a:r>
            <a:r>
              <a:rPr lang="en-US" sz="2800" b="1"/>
              <a:t> </a:t>
            </a:r>
            <a:r>
              <a:rPr lang="en-US" sz="2800" b="1" err="1"/>
              <a:t>degli</a:t>
            </a:r>
            <a:r>
              <a:rPr lang="en-US" sz="2800" b="1"/>
              <a:t> </a:t>
            </a:r>
            <a:r>
              <a:rPr lang="en-US" sz="2800" b="1" err="1"/>
              <a:t>effetti</a:t>
            </a:r>
            <a:r>
              <a:rPr lang="en-US" sz="2800"/>
              <a:t>: </a:t>
            </a:r>
            <a:r>
              <a:rPr lang="en-US" sz="2800" err="1"/>
              <a:t>perché</a:t>
            </a:r>
            <a:r>
              <a:rPr lang="en-US" sz="2800"/>
              <a:t> </a:t>
            </a:r>
            <a:r>
              <a:rPr lang="en-US" sz="2800" err="1"/>
              <a:t>un’interazione</a:t>
            </a:r>
            <a:r>
              <a:rPr lang="en-US" sz="2800"/>
              <a:t> </a:t>
            </a:r>
            <a:r>
              <a:rPr lang="en-US" sz="2800" err="1"/>
              <a:t>sia</a:t>
            </a:r>
            <a:r>
              <a:rPr lang="en-US" sz="2800"/>
              <a:t> significativa è </a:t>
            </a:r>
            <a:r>
              <a:rPr lang="en-US" sz="2800" err="1"/>
              <a:t>necessario</a:t>
            </a:r>
            <a:r>
              <a:rPr lang="en-US" sz="2800"/>
              <a:t> </a:t>
            </a:r>
            <a:r>
              <a:rPr lang="en-US" sz="2800" err="1"/>
              <a:t>che</a:t>
            </a:r>
            <a:r>
              <a:rPr lang="en-US" sz="2800"/>
              <a:t> lo </a:t>
            </a:r>
            <a:r>
              <a:rPr lang="en-US" sz="2800" err="1"/>
              <a:t>sia</a:t>
            </a:r>
            <a:r>
              <a:rPr lang="en-US" sz="2800"/>
              <a:t> </a:t>
            </a:r>
            <a:r>
              <a:rPr lang="en-US" sz="2800" err="1"/>
              <a:t>anche</a:t>
            </a:r>
            <a:r>
              <a:rPr lang="en-US" sz="2800"/>
              <a:t> </a:t>
            </a:r>
            <a:r>
              <a:rPr lang="en-US" sz="2800" err="1"/>
              <a:t>almeno</a:t>
            </a:r>
            <a:r>
              <a:rPr lang="en-US" sz="2800"/>
              <a:t> </a:t>
            </a:r>
            <a:r>
              <a:rPr lang="en-US" sz="2800" err="1"/>
              <a:t>uno</a:t>
            </a:r>
            <a:r>
              <a:rPr lang="en-US" sz="2800"/>
              <a:t> </a:t>
            </a:r>
            <a:r>
              <a:rPr lang="en-US" sz="2800" err="1"/>
              <a:t>degli</a:t>
            </a:r>
            <a:r>
              <a:rPr lang="en-US" sz="2800"/>
              <a:t> </a:t>
            </a:r>
            <a:r>
              <a:rPr lang="en-US" sz="2800" err="1"/>
              <a:t>effetti</a:t>
            </a:r>
            <a:r>
              <a:rPr lang="en-US" sz="2800"/>
              <a:t> di </a:t>
            </a:r>
            <a:r>
              <a:rPr lang="en-US" sz="2800" err="1"/>
              <a:t>ordine</a:t>
            </a:r>
            <a:r>
              <a:rPr lang="en-US" sz="2800"/>
              <a:t> inferiore</a:t>
            </a:r>
          </a:p>
        </p:txBody>
      </p:sp>
    </p:spTree>
    <p:extLst>
      <p:ext uri="{BB962C8B-B14F-4D97-AF65-F5344CB8AC3E}">
        <p14:creationId xmlns:p14="http://schemas.microsoft.com/office/powerpoint/2010/main" val="11562115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CDF6998-D6B4-46F2-B477-9B0251EAE0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84522"/>
            <a:ext cx="10515600" cy="5408352"/>
          </a:xfrm>
        </p:spPr>
        <p:txBody>
          <a:bodyPr>
            <a:normAutofit fontScale="92500" lnSpcReduction="10000"/>
          </a:bodyPr>
          <a:lstStyle/>
          <a:p>
            <a:r>
              <a:rPr lang="en-US"/>
              <a:t>Il piano </a:t>
            </a:r>
            <a:r>
              <a:rPr lang="en-US" err="1"/>
              <a:t>fattoriale</a:t>
            </a:r>
            <a:r>
              <a:rPr lang="en-US"/>
              <a:t> </a:t>
            </a:r>
            <a:r>
              <a:rPr lang="en-US" err="1"/>
              <a:t>frazionario</a:t>
            </a:r>
            <a:r>
              <a:rPr lang="en-US"/>
              <a:t> è </a:t>
            </a:r>
            <a:r>
              <a:rPr lang="en-US" err="1"/>
              <a:t>giustificato</a:t>
            </a:r>
            <a:r>
              <a:rPr lang="en-US"/>
              <a:t> dal </a:t>
            </a:r>
            <a:r>
              <a:rPr lang="en-US" err="1"/>
              <a:t>fatto</a:t>
            </a:r>
            <a:r>
              <a:rPr lang="en-US"/>
              <a:t> </a:t>
            </a:r>
            <a:r>
              <a:rPr lang="en-US" err="1"/>
              <a:t>che</a:t>
            </a:r>
            <a:r>
              <a:rPr lang="en-US"/>
              <a:t> </a:t>
            </a:r>
            <a:r>
              <a:rPr lang="en-US" err="1"/>
              <a:t>solitamente</a:t>
            </a:r>
            <a:r>
              <a:rPr lang="en-US"/>
              <a:t> solo </a:t>
            </a:r>
            <a:r>
              <a:rPr lang="en-US" b="1"/>
              <a:t>poche </a:t>
            </a:r>
            <a:r>
              <a:rPr lang="en-US" b="1" err="1"/>
              <a:t>interazioni</a:t>
            </a:r>
            <a:r>
              <a:rPr lang="en-US" b="1"/>
              <a:t> </a:t>
            </a:r>
            <a:r>
              <a:rPr lang="en-US" b="1" err="1"/>
              <a:t>sono</a:t>
            </a:r>
            <a:r>
              <a:rPr lang="en-US" b="1"/>
              <a:t> significative </a:t>
            </a:r>
            <a:r>
              <a:rPr lang="en-US"/>
              <a:t>o di interesse.</a:t>
            </a:r>
          </a:p>
          <a:p>
            <a:r>
              <a:rPr lang="en-US"/>
              <a:t>Louviere (1988) ha </a:t>
            </a:r>
            <a:r>
              <a:rPr lang="en-US" err="1"/>
              <a:t>analizzato</a:t>
            </a:r>
            <a:r>
              <a:rPr lang="en-US"/>
              <a:t> quanta </a:t>
            </a:r>
            <a:r>
              <a:rPr lang="en-US" err="1"/>
              <a:t>parte</a:t>
            </a:r>
            <a:r>
              <a:rPr lang="en-US"/>
              <a:t> </a:t>
            </a:r>
            <a:r>
              <a:rPr lang="en-US" err="1"/>
              <a:t>della</a:t>
            </a:r>
            <a:r>
              <a:rPr lang="en-US"/>
              <a:t> </a:t>
            </a:r>
            <a:r>
              <a:rPr lang="en-US" err="1"/>
              <a:t>variabilità</a:t>
            </a:r>
            <a:r>
              <a:rPr lang="en-US"/>
              <a:t> </a:t>
            </a:r>
            <a:r>
              <a:rPr lang="en-US" err="1"/>
              <a:t>delle</a:t>
            </a:r>
            <a:r>
              <a:rPr lang="en-US"/>
              <a:t> </a:t>
            </a:r>
            <a:r>
              <a:rPr lang="en-US" err="1"/>
              <a:t>scelte</a:t>
            </a:r>
            <a:r>
              <a:rPr lang="en-US"/>
              <a:t> è </a:t>
            </a:r>
            <a:r>
              <a:rPr lang="en-US" err="1"/>
              <a:t>spiegata</a:t>
            </a:r>
            <a:r>
              <a:rPr lang="en-US"/>
              <a:t> </a:t>
            </a:r>
            <a:r>
              <a:rPr lang="en-US" err="1"/>
              <a:t>dagli</a:t>
            </a:r>
            <a:r>
              <a:rPr lang="en-US"/>
              <a:t> </a:t>
            </a:r>
            <a:r>
              <a:rPr lang="en-US" err="1"/>
              <a:t>effetti</a:t>
            </a:r>
            <a:r>
              <a:rPr lang="en-US"/>
              <a:t> </a:t>
            </a:r>
            <a:r>
              <a:rPr lang="en-US" err="1"/>
              <a:t>principali</a:t>
            </a:r>
            <a:r>
              <a:rPr lang="en-US"/>
              <a:t> e dalle </a:t>
            </a:r>
            <a:r>
              <a:rPr lang="en-US" err="1"/>
              <a:t>interazioni</a:t>
            </a:r>
            <a:r>
              <a:rPr lang="en-US"/>
              <a:t>:</a:t>
            </a:r>
          </a:p>
          <a:p>
            <a:pPr lvl="1"/>
            <a:r>
              <a:rPr lang="en-US"/>
              <a:t> </a:t>
            </a:r>
            <a:r>
              <a:rPr lang="en-US" err="1"/>
              <a:t>Gli</a:t>
            </a:r>
            <a:r>
              <a:rPr lang="en-US"/>
              <a:t> </a:t>
            </a:r>
            <a:r>
              <a:rPr lang="en-US" b="1" err="1"/>
              <a:t>effetti</a:t>
            </a:r>
            <a:r>
              <a:rPr lang="en-US" b="1"/>
              <a:t> </a:t>
            </a:r>
            <a:r>
              <a:rPr lang="en-US" b="1" err="1"/>
              <a:t>principali</a:t>
            </a:r>
            <a:r>
              <a:rPr lang="en-US" b="1"/>
              <a:t> </a:t>
            </a:r>
            <a:r>
              <a:rPr lang="en-US"/>
              <a:t>di </a:t>
            </a:r>
            <a:r>
              <a:rPr lang="en-US" err="1"/>
              <a:t>solito</a:t>
            </a:r>
            <a:r>
              <a:rPr lang="en-US"/>
              <a:t> </a:t>
            </a:r>
            <a:r>
              <a:rPr lang="en-US" err="1"/>
              <a:t>spiegano</a:t>
            </a:r>
            <a:r>
              <a:rPr lang="en-US"/>
              <a:t> una </a:t>
            </a:r>
            <a:r>
              <a:rPr lang="en-US" b="1" err="1"/>
              <a:t>larga</a:t>
            </a:r>
            <a:r>
              <a:rPr lang="en-US" b="1"/>
              <a:t> </a:t>
            </a:r>
            <a:r>
              <a:rPr lang="en-US" b="1" err="1"/>
              <a:t>parte</a:t>
            </a:r>
            <a:r>
              <a:rPr lang="en-US" b="1"/>
              <a:t> </a:t>
            </a:r>
            <a:r>
              <a:rPr lang="en-US" b="1" err="1"/>
              <a:t>della</a:t>
            </a:r>
            <a:r>
              <a:rPr lang="en-US" b="1"/>
              <a:t> </a:t>
            </a:r>
            <a:r>
              <a:rPr lang="en-US" b="1" err="1"/>
              <a:t>variabilità</a:t>
            </a:r>
            <a:r>
              <a:rPr lang="en-US" b="1"/>
              <a:t> </a:t>
            </a:r>
            <a:r>
              <a:rPr lang="en-US" err="1"/>
              <a:t>della</a:t>
            </a:r>
            <a:r>
              <a:rPr lang="en-US"/>
              <a:t> </a:t>
            </a:r>
            <a:r>
              <a:rPr lang="en-US" err="1"/>
              <a:t>risposta</a:t>
            </a:r>
            <a:r>
              <a:rPr lang="en-US"/>
              <a:t>, </a:t>
            </a:r>
            <a:r>
              <a:rPr lang="en-US" err="1"/>
              <a:t>spesso</a:t>
            </a:r>
            <a:r>
              <a:rPr lang="en-US"/>
              <a:t> 80% o </a:t>
            </a:r>
            <a:r>
              <a:rPr lang="en-US" err="1"/>
              <a:t>anche</a:t>
            </a:r>
            <a:r>
              <a:rPr lang="en-US"/>
              <a:t> </a:t>
            </a:r>
            <a:r>
              <a:rPr lang="en-US" err="1"/>
              <a:t>più</a:t>
            </a:r>
            <a:endParaRPr lang="en-US"/>
          </a:p>
          <a:p>
            <a:pPr lvl="1"/>
            <a:r>
              <a:rPr lang="en-US"/>
              <a:t>Le </a:t>
            </a:r>
            <a:r>
              <a:rPr lang="en-US" b="1" err="1"/>
              <a:t>interazioni</a:t>
            </a:r>
            <a:r>
              <a:rPr lang="en-US" b="1"/>
              <a:t> del primo </a:t>
            </a:r>
            <a:r>
              <a:rPr lang="en-US" b="1" err="1"/>
              <a:t>ordine</a:t>
            </a:r>
            <a:r>
              <a:rPr lang="en-US" b="1"/>
              <a:t> </a:t>
            </a:r>
            <a:r>
              <a:rPr lang="en-US"/>
              <a:t>(</a:t>
            </a:r>
            <a:r>
              <a:rPr lang="en-US" err="1"/>
              <a:t>tra</a:t>
            </a:r>
            <a:r>
              <a:rPr lang="en-US"/>
              <a:t> </a:t>
            </a:r>
            <a:r>
              <a:rPr lang="en-US" err="1"/>
              <a:t>coppie</a:t>
            </a:r>
            <a:r>
              <a:rPr lang="en-US"/>
              <a:t> di </a:t>
            </a:r>
            <a:r>
              <a:rPr lang="en-US" err="1"/>
              <a:t>variabili</a:t>
            </a:r>
            <a:r>
              <a:rPr lang="en-US"/>
              <a:t>) </a:t>
            </a:r>
            <a:r>
              <a:rPr lang="en-US" err="1"/>
              <a:t>catturano</a:t>
            </a:r>
            <a:r>
              <a:rPr lang="en-US"/>
              <a:t> una quota di </a:t>
            </a:r>
            <a:r>
              <a:rPr lang="en-US" err="1"/>
              <a:t>variabilità</a:t>
            </a:r>
            <a:r>
              <a:rPr lang="en-US"/>
              <a:t> molto </a:t>
            </a:r>
            <a:r>
              <a:rPr lang="en-US" err="1"/>
              <a:t>inferiore</a:t>
            </a:r>
            <a:r>
              <a:rPr lang="en-US"/>
              <a:t>, al </a:t>
            </a:r>
            <a:r>
              <a:rPr lang="en-US" err="1"/>
              <a:t>massimo</a:t>
            </a:r>
            <a:r>
              <a:rPr lang="en-US"/>
              <a:t> </a:t>
            </a:r>
            <a:r>
              <a:rPr lang="en-US" err="1"/>
              <a:t>nell’ordine</a:t>
            </a:r>
            <a:r>
              <a:rPr lang="en-US"/>
              <a:t> del 3%-6%</a:t>
            </a:r>
          </a:p>
          <a:p>
            <a:pPr lvl="1"/>
            <a:r>
              <a:rPr lang="en-US"/>
              <a:t> Le </a:t>
            </a:r>
            <a:r>
              <a:rPr lang="en-US" b="1" err="1"/>
              <a:t>interazioni</a:t>
            </a:r>
            <a:r>
              <a:rPr lang="en-US" b="1"/>
              <a:t> del secondo </a:t>
            </a:r>
            <a:r>
              <a:rPr lang="en-US" b="1" err="1"/>
              <a:t>ordine</a:t>
            </a:r>
            <a:r>
              <a:rPr lang="en-US" b="1"/>
              <a:t> </a:t>
            </a:r>
            <a:r>
              <a:rPr lang="en-US" err="1"/>
              <a:t>generalmente</a:t>
            </a:r>
            <a:r>
              <a:rPr lang="en-US"/>
              <a:t> </a:t>
            </a:r>
            <a:r>
              <a:rPr lang="en-US" err="1"/>
              <a:t>catturano</a:t>
            </a:r>
            <a:r>
              <a:rPr lang="en-US"/>
              <a:t> una quota di </a:t>
            </a:r>
            <a:r>
              <a:rPr lang="en-US" err="1"/>
              <a:t>variabilità</a:t>
            </a:r>
            <a:r>
              <a:rPr lang="en-US"/>
              <a:t> dell’1%-2% (</a:t>
            </a:r>
            <a:r>
              <a:rPr lang="en-US" err="1"/>
              <a:t>rarissimamente</a:t>
            </a:r>
            <a:r>
              <a:rPr lang="en-US"/>
              <a:t> superior al 3%)</a:t>
            </a:r>
          </a:p>
          <a:p>
            <a:pPr lvl="1"/>
            <a:r>
              <a:rPr lang="en-US"/>
              <a:t>Le </a:t>
            </a:r>
            <a:r>
              <a:rPr lang="en-US" err="1"/>
              <a:t>interazioni</a:t>
            </a:r>
            <a:r>
              <a:rPr lang="en-US"/>
              <a:t> di </a:t>
            </a:r>
            <a:r>
              <a:rPr lang="en-US" b="1" err="1"/>
              <a:t>ordine</a:t>
            </a:r>
            <a:r>
              <a:rPr lang="en-US" b="1"/>
              <a:t> superiore al secondo </a:t>
            </a:r>
            <a:r>
              <a:rPr lang="en-US" err="1"/>
              <a:t>descrivono</a:t>
            </a:r>
            <a:r>
              <a:rPr lang="en-US"/>
              <a:t> una quota di </a:t>
            </a:r>
            <a:r>
              <a:rPr lang="en-US" err="1"/>
              <a:t>variabilità</a:t>
            </a:r>
            <a:r>
              <a:rPr lang="en-US"/>
              <a:t> </a:t>
            </a:r>
            <a:r>
              <a:rPr lang="en-US" err="1"/>
              <a:t>solitamente</a:t>
            </a:r>
            <a:r>
              <a:rPr lang="en-US"/>
              <a:t> </a:t>
            </a:r>
            <a:r>
              <a:rPr lang="en-US" b="1"/>
              <a:t>trascurabile</a:t>
            </a:r>
          </a:p>
          <a:p>
            <a:r>
              <a:rPr lang="en-US"/>
              <a:t>I piani fattoriali sono di solito indicati con la notazione </a:t>
            </a:r>
            <a:r>
              <a:rPr lang="en-US" b="1"/>
              <a:t>a</a:t>
            </a:r>
            <a:r>
              <a:rPr lang="en-US" b="1" baseline="30000"/>
              <a:t>k-p</a:t>
            </a:r>
            <a:r>
              <a:rPr lang="en-US"/>
              <a:t> dove p indica il frazionamento rispetto al piano fattoriale completo</a:t>
            </a:r>
          </a:p>
          <a:p>
            <a:pPr marL="457200" lvl="1" indent="0">
              <a:buNone/>
            </a:pPr>
            <a:r>
              <a:rPr lang="en-US"/>
              <a:t>e.g. 2</a:t>
            </a:r>
            <a:r>
              <a:rPr lang="en-US" baseline="30000"/>
              <a:t>5-2</a:t>
            </a:r>
            <a:r>
              <a:rPr lang="en-US"/>
              <a:t> indica un frazionamento di un quarto: invece di 32 combinazioni se ne considerano solo 8</a:t>
            </a: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33C7F267-ADB5-43EA-865D-5DD069F5E3BE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7193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b="1">
                <a:latin typeface="+mn-lt"/>
              </a:rPr>
              <a:t>Piano fattoriale frazionario</a:t>
            </a:r>
          </a:p>
        </p:txBody>
      </p:sp>
    </p:spTree>
    <p:extLst>
      <p:ext uri="{BB962C8B-B14F-4D97-AF65-F5344CB8AC3E}">
        <p14:creationId xmlns:p14="http://schemas.microsoft.com/office/powerpoint/2010/main" val="5323170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F879E21-4AFE-46DB-8B10-C504F1E1E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3746"/>
          </a:xfrm>
        </p:spPr>
        <p:txBody>
          <a:bodyPr>
            <a:normAutofit fontScale="90000"/>
          </a:bodyPr>
          <a:lstStyle/>
          <a:p>
            <a:r>
              <a:rPr lang="it-IT" b="1">
                <a:latin typeface="+mn-lt"/>
              </a:rPr>
              <a:t>Piani sperimentali ridotti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192276F-24D4-44D9-AE61-15331AD6BA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3000"/>
            <a:ext cx="10515600" cy="5033963"/>
          </a:xfrm>
        </p:spPr>
        <p:txBody>
          <a:bodyPr/>
          <a:lstStyle/>
          <a:p>
            <a:r>
              <a:rPr lang="it-IT"/>
              <a:t>Il piano fattoriale frazionario è uno dei tanti modi (il più semplice) per ridurre la dimensione dello spazio delle alternative</a:t>
            </a:r>
          </a:p>
          <a:p>
            <a:r>
              <a:rPr lang="it-IT"/>
              <a:t>Tra gli altri metodi si ricordano:</a:t>
            </a:r>
          </a:p>
          <a:p>
            <a:pPr lvl="1"/>
            <a:r>
              <a:rPr lang="it-IT"/>
              <a:t>Il piano </a:t>
            </a:r>
            <a:r>
              <a:rPr lang="it-IT" b="1" i="1"/>
              <a:t>space-filling latin hypercube</a:t>
            </a:r>
          </a:p>
          <a:p>
            <a:pPr lvl="1"/>
            <a:r>
              <a:rPr lang="it-IT"/>
              <a:t>I piani D-ottimali</a:t>
            </a:r>
          </a:p>
          <a:p>
            <a:pPr lvl="1"/>
            <a:endParaRPr lang="it-IT"/>
          </a:p>
          <a:p>
            <a:r>
              <a:rPr lang="it-IT"/>
              <a:t>Per la generazione del piano sperimentale è bene (necessario) utilizzare </a:t>
            </a:r>
            <a:r>
              <a:rPr lang="it-IT" b="1"/>
              <a:t>oppurtuni strumenti </a:t>
            </a:r>
            <a:r>
              <a:rPr lang="it-IT"/>
              <a:t>(software statistico o database di piani già predisposti)</a:t>
            </a:r>
          </a:p>
        </p:txBody>
      </p:sp>
    </p:spTree>
    <p:extLst>
      <p:ext uri="{BB962C8B-B14F-4D97-AF65-F5344CB8AC3E}">
        <p14:creationId xmlns:p14="http://schemas.microsoft.com/office/powerpoint/2010/main" val="41420661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E2008AE-208F-4DB3-BC5A-3ECB1702A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3575"/>
          </a:xfrm>
        </p:spPr>
        <p:txBody>
          <a:bodyPr>
            <a:normAutofit/>
          </a:bodyPr>
          <a:lstStyle/>
          <a:p>
            <a:r>
              <a:rPr lang="it-IT" sz="4000" b="1">
                <a:latin typeface="+mn-lt"/>
              </a:rPr>
              <a:t>La creazione degli insiemi di scelta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540E1A2-2CF2-40C4-B1A0-6C3E9071BF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02659"/>
            <a:ext cx="10515600" cy="5094475"/>
          </a:xfrm>
        </p:spPr>
        <p:txBody>
          <a:bodyPr/>
          <a:lstStyle/>
          <a:p>
            <a:r>
              <a:rPr lang="it-IT"/>
              <a:t>Le alternative devono essere combinate per costruire gli insiemi di scelta (</a:t>
            </a:r>
            <a:r>
              <a:rPr lang="it-IT" b="1"/>
              <a:t>choice sets</a:t>
            </a:r>
            <a:r>
              <a:rPr lang="it-IT"/>
              <a:t>)</a:t>
            </a:r>
          </a:p>
          <a:p>
            <a:r>
              <a:rPr lang="it-IT"/>
              <a:t>Le alternative possono essere presentate ai rispondenti una per una, a coppie, o in gruppi di numerosità superiore</a:t>
            </a:r>
          </a:p>
          <a:p>
            <a:r>
              <a:rPr lang="it-IT"/>
              <a:t>E’ bene inserire in ciascun insieme di scelta un’alternativa corrispondente allo </a:t>
            </a:r>
            <a:r>
              <a:rPr lang="it-IT" b="1"/>
              <a:t>status quo </a:t>
            </a:r>
            <a:r>
              <a:rPr lang="it-IT"/>
              <a:t>o al «</a:t>
            </a:r>
            <a:r>
              <a:rPr lang="it-IT" b="1"/>
              <a:t>nessun Intervento</a:t>
            </a:r>
            <a:r>
              <a:rPr lang="it-IT"/>
              <a:t>». Questo garantisce che per il rispondente almeno un’alternativa tra quelle proposte sia effettivamente praticabile</a:t>
            </a:r>
          </a:p>
        </p:txBody>
      </p:sp>
    </p:spTree>
    <p:extLst>
      <p:ext uri="{BB962C8B-B14F-4D97-AF65-F5344CB8AC3E}">
        <p14:creationId xmlns:p14="http://schemas.microsoft.com/office/powerpoint/2010/main" val="29337597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E2008AE-208F-4DB3-BC5A-3ECB1702A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3575"/>
          </a:xfrm>
        </p:spPr>
        <p:txBody>
          <a:bodyPr>
            <a:normAutofit/>
          </a:bodyPr>
          <a:lstStyle/>
          <a:p>
            <a:r>
              <a:rPr lang="it-IT" sz="4000" b="1">
                <a:latin typeface="+mn-lt"/>
              </a:rPr>
              <a:t>La costruzione del questionario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540E1A2-2CF2-40C4-B1A0-6C3E9071BF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02659"/>
            <a:ext cx="10515600" cy="5094475"/>
          </a:xfrm>
        </p:spPr>
        <p:txBody>
          <a:bodyPr>
            <a:normAutofit fontScale="92500" lnSpcReduction="20000"/>
          </a:bodyPr>
          <a:lstStyle/>
          <a:p>
            <a:r>
              <a:rPr lang="en-US"/>
              <a:t>Gli insiemi di scelta così generati costituiscono la </a:t>
            </a:r>
            <a:r>
              <a:rPr lang="en-US" b="1"/>
              <a:t>parte centrale del questionario</a:t>
            </a:r>
          </a:p>
          <a:p>
            <a:r>
              <a:rPr lang="en-US"/>
              <a:t>In ciascun questionario possono essere inseriti </a:t>
            </a:r>
            <a:r>
              <a:rPr lang="en-US" b="1"/>
              <a:t>più insiemi di scelta</a:t>
            </a:r>
            <a:r>
              <a:rPr lang="en-US"/>
              <a:t>. Il numero non può essere troppo elevato per evitare che l’intervistato risponda meccanicamente</a:t>
            </a:r>
          </a:p>
          <a:p>
            <a:r>
              <a:rPr lang="en-US"/>
              <a:t>In caso di più insiemi di scelta occorre utilizzare modelli per </a:t>
            </a:r>
            <a:r>
              <a:rPr lang="en-US" b="1" i="1"/>
              <a:t>dati panel</a:t>
            </a:r>
          </a:p>
          <a:p>
            <a:r>
              <a:rPr lang="en-US"/>
              <a:t>Il questionario deve includere anche una sezione di </a:t>
            </a:r>
            <a:r>
              <a:rPr lang="en-US" b="1"/>
              <a:t>introduzione</a:t>
            </a:r>
            <a:r>
              <a:rPr lang="en-US"/>
              <a:t> e una sezione per rilevare le </a:t>
            </a:r>
            <a:r>
              <a:rPr lang="en-US" b="1"/>
              <a:t>caratteristiche socio-economiche </a:t>
            </a:r>
            <a:r>
              <a:rPr lang="en-US"/>
              <a:t>dei rispondenti (essenziali per valutare </a:t>
            </a:r>
            <a:r>
              <a:rPr lang="en-US" b="1"/>
              <a:t>l’eterogeneità delle preferenze </a:t>
            </a:r>
            <a:r>
              <a:rPr lang="en-US"/>
              <a:t>nella popolazione)</a:t>
            </a:r>
          </a:p>
          <a:p>
            <a:r>
              <a:rPr lang="en-US"/>
              <a:t>Per minimizzare la distorsione dovuta all’ordine col quale gli insiemi di scelta vengono presentati o gli attributi sono descritti è bene </a:t>
            </a:r>
            <a:r>
              <a:rPr lang="en-US" b="1"/>
              <a:t>randomizzare l’ordine degli uni e degli altri</a:t>
            </a:r>
          </a:p>
          <a:p>
            <a:r>
              <a:rPr lang="en-US" b="1"/>
              <a:t>Simboli, grafici e figure </a:t>
            </a:r>
            <a:r>
              <a:rPr lang="en-US"/>
              <a:t>possono essere molto importanti nel chiarire finalità e contenuti dell’indagine. Molto spesso gli attributi e/o i livelli sono rappresentati in questo modo</a:t>
            </a:r>
          </a:p>
        </p:txBody>
      </p:sp>
    </p:spTree>
    <p:extLst>
      <p:ext uri="{BB962C8B-B14F-4D97-AF65-F5344CB8AC3E}">
        <p14:creationId xmlns:p14="http://schemas.microsoft.com/office/powerpoint/2010/main" val="21062232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E2008AE-208F-4DB3-BC5A-3ECB1702A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3575"/>
          </a:xfrm>
        </p:spPr>
        <p:txBody>
          <a:bodyPr>
            <a:normAutofit/>
          </a:bodyPr>
          <a:lstStyle/>
          <a:p>
            <a:r>
              <a:rPr lang="it-IT" sz="4000" b="1">
                <a:latin typeface="+mn-lt"/>
              </a:rPr>
              <a:t>Il controllo della qualità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540E1A2-2CF2-40C4-B1A0-6C3E9071BF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02659"/>
            <a:ext cx="10515600" cy="5094475"/>
          </a:xfrm>
        </p:spPr>
        <p:txBody>
          <a:bodyPr>
            <a:normAutofit/>
          </a:bodyPr>
          <a:lstStyle/>
          <a:p>
            <a:r>
              <a:rPr lang="en-US"/>
              <a:t>E’ possibile adottare alcuni stratagemmi per tenere sotto controllo:</a:t>
            </a:r>
          </a:p>
          <a:p>
            <a:pPr lvl="1"/>
            <a:r>
              <a:rPr lang="en-US" b="1"/>
              <a:t>Attribute non-attendance</a:t>
            </a:r>
            <a:r>
              <a:rPr lang="en-US"/>
              <a:t>: gli intervistati spesso non considerano tutti gli attributi utilizzati ma basano la propria scelta su un sottoinsieme, distorcendo così le stime degli effetti</a:t>
            </a:r>
          </a:p>
          <a:p>
            <a:pPr lvl="1"/>
            <a:r>
              <a:rPr lang="en-US" b="1"/>
              <a:t>Coerenza</a:t>
            </a:r>
            <a:r>
              <a:rPr lang="en-US"/>
              <a:t>: coerenza tra le scelte ipotetiche e le scelte reali</a:t>
            </a:r>
          </a:p>
          <a:p>
            <a:pPr lvl="1"/>
            <a:r>
              <a:rPr lang="en-US" b="1"/>
              <a:t>Razionalità delle scelte</a:t>
            </a:r>
          </a:p>
          <a:p>
            <a:r>
              <a:rPr lang="en-US"/>
              <a:t>Per quest’ultimo aspetto Hanley (2000) ha suggerito di:</a:t>
            </a:r>
          </a:p>
          <a:p>
            <a:pPr lvl="1"/>
            <a:r>
              <a:rPr lang="en-US"/>
              <a:t>Utilizzare un insieme di scelta dove le alternative proposte sono </a:t>
            </a:r>
            <a:r>
              <a:rPr lang="en-US" b="1"/>
              <a:t>identiche</a:t>
            </a:r>
            <a:r>
              <a:rPr lang="en-US"/>
              <a:t> eccetto che per l’attributo monetario. Gli intervistati (un sottoinsieme di tutto il campione) dovrebbero scegliere l’alternative più conveniente</a:t>
            </a:r>
          </a:p>
          <a:p>
            <a:pPr lvl="1"/>
            <a:r>
              <a:rPr lang="en-US"/>
              <a:t> Usare, per un sottogruppo di rispondenti, lo </a:t>
            </a:r>
            <a:r>
              <a:rPr lang="en-US" b="1"/>
              <a:t>stesso insieme di scelta </a:t>
            </a:r>
            <a:r>
              <a:rPr lang="en-US"/>
              <a:t>due volte (per esempio al primo e al quarto posto). Ci si aspetta che gli intervistati facciano la stessa scelta nei due casi</a:t>
            </a:r>
          </a:p>
        </p:txBody>
      </p:sp>
    </p:spTree>
    <p:extLst>
      <p:ext uri="{BB962C8B-B14F-4D97-AF65-F5344CB8AC3E}">
        <p14:creationId xmlns:p14="http://schemas.microsoft.com/office/powerpoint/2010/main" val="535894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83579ED-E063-4EDC-963C-46B64C9EF0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569230"/>
            <a:ext cx="5294716" cy="371953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magine 3">
            <a:extLst>
              <a:ext uri="{FF2B5EF4-FFF2-40B4-BE49-F238E27FC236}">
                <a16:creationId xmlns:a16="http://schemas.microsoft.com/office/drawing/2014/main" id="{9DC50980-61EF-42CD-801F-4AC6FA75F6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3817" y="900773"/>
            <a:ext cx="5294715" cy="505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5386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E2008AE-208F-4DB3-BC5A-3ECB1702A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3575"/>
          </a:xfrm>
        </p:spPr>
        <p:txBody>
          <a:bodyPr>
            <a:normAutofit/>
          </a:bodyPr>
          <a:lstStyle/>
          <a:p>
            <a:r>
              <a:rPr lang="it-IT" sz="4000" b="1">
                <a:latin typeface="+mn-lt"/>
              </a:rPr>
              <a:t>Analisi dei dati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C540E1A2-2CF2-40C4-B1A0-6C3E9071BFA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02659"/>
                <a:ext cx="10515600" cy="5094475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/>
                  <a:t>I </a:t>
                </a:r>
                <a:r>
                  <a:rPr lang="en-US" b="1"/>
                  <a:t>modelli di regressione </a:t>
                </a:r>
                <a:r>
                  <a:rPr lang="en-US"/>
                  <a:t>sono basati sulle seguenti relazioni</a:t>
                </a:r>
              </a:p>
              <a:p>
                <a:endParaRPr lang="en-US"/>
              </a:p>
              <a:p>
                <a:pPr marL="0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/>
                        <m:t>𝑃</m:t>
                      </m:r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𝑎𝑛</m:t>
                              </m:r>
                            </m:sub>
                          </m:s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&gt;</m:t>
                          </m:r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𝑗𝑛</m:t>
                              </m:r>
                            </m:sub>
                          </m:sSub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it-IT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⁡(</m:t>
                          </m:r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m:rPr>
                                  <m:sty m:val="p"/>
                                </m:rPr>
                                <a:rPr lang="it-IT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⁡(</m:t>
                              </m:r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/>
              </a:p>
              <a:p>
                <a:pPr marL="0" indent="0">
                  <a:spcBef>
                    <a:spcPts val="12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it-I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US"/>
              </a:p>
              <a:p>
                <a:r>
                  <a:rPr lang="en-US"/>
                  <a:t>dove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/>
                  <a:t> è un’intercetta specifica per l’a-esima alternativa,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it-I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/>
                  <a:t>è il vettore dei valori degli attributi che caratterizzano a e 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it-I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/>
                  <a:t>è un vettore di pesi</a:t>
                </a:r>
              </a:p>
              <a:p>
                <a14:m>
                  <m:oMath xmlns:m="http://schemas.openxmlformats.org/officeDocument/2006/math">
                    <m:r>
                      <a:rPr lang="it-I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/>
                  <a:t> è un parametro di scala che descrive la variabilità del termine di errore casuale dell’utilità</a:t>
                </a:r>
              </a:p>
              <a:p>
                <a:r>
                  <a:rPr lang="en-US"/>
                  <a:t>La presenza di 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/>
                  <a:t> impedisce di interpretare i parametri 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/>
                  <a:t> direttamente come contributi alla verosimiglianza</a:t>
                </a:r>
              </a:p>
            </p:txBody>
          </p:sp>
        </mc:Choice>
        <mc:Fallback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C540E1A2-2CF2-40C4-B1A0-6C3E9071BF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02659"/>
                <a:ext cx="10515600" cy="5094475"/>
              </a:xfrm>
              <a:blipFill>
                <a:blip r:embed="rId2"/>
                <a:stretch>
                  <a:fillRect l="-1043" t="-2751" r="-928" b="-263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69190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E2008AE-208F-4DB3-BC5A-3ECB1702A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3575"/>
          </a:xfrm>
        </p:spPr>
        <p:txBody>
          <a:bodyPr>
            <a:normAutofit/>
          </a:bodyPr>
          <a:lstStyle/>
          <a:p>
            <a:r>
              <a:rPr lang="it-IT" sz="4000" b="1">
                <a:latin typeface="+mn-lt"/>
              </a:rPr>
              <a:t>Analisi dei dati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C540E1A2-2CF2-40C4-B1A0-6C3E9071BFA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02659"/>
                <a:ext cx="10515600" cy="5094475"/>
              </a:xfrm>
            </p:spPr>
            <p:txBody>
              <a:bodyPr>
                <a:normAutofit/>
              </a:bodyPr>
              <a:lstStyle/>
              <a:p>
                <a:r>
                  <a:rPr lang="it-IT"/>
                  <a:t>Il problema della scala si risolve considerando i </a:t>
                </a:r>
                <a:r>
                  <a:rPr lang="it-IT" b="1"/>
                  <a:t>rapporti</a:t>
                </a:r>
                <a:r>
                  <a:rPr lang="it-IT"/>
                  <a:t> tra parametri 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/>
                  <a:t> perché il parametro di scala si semplifica</a:t>
                </a:r>
              </a:p>
              <a:p>
                <a:r>
                  <a:rPr lang="en-US"/>
                  <a:t>I coefficienti stimati possono essere utilizzati per valutare il </a:t>
                </a:r>
                <a:r>
                  <a:rPr lang="en-US" b="1"/>
                  <a:t>trade-off</a:t>
                </a:r>
                <a:r>
                  <a:rPr lang="en-US"/>
                  <a:t> tra gli attributi che gli individui sono disposti ad accettare</a:t>
                </a:r>
                <a:endParaRPr lang="en-US" altLang="it-IT"/>
              </a:p>
              <a:p>
                <a:r>
                  <a:rPr lang="en-US" altLang="it-IT"/>
                  <a:t>L’attributo monetario può essere utilizzato insieme agli altri attributi per determinare la </a:t>
                </a:r>
                <a:r>
                  <a:rPr lang="en-US" altLang="it-IT" b="1"/>
                  <a:t>disponibilità a pagare </a:t>
                </a:r>
                <a:r>
                  <a:rPr lang="en-US" altLang="it-IT"/>
                  <a:t>(</a:t>
                </a:r>
                <a:r>
                  <a:rPr lang="en-US" altLang="it-IT" b="1"/>
                  <a:t>prezzo implicito</a:t>
                </a:r>
                <a:r>
                  <a:rPr lang="en-US" altLang="it-IT"/>
                  <a:t>)</a:t>
                </a:r>
                <a:r>
                  <a:rPr lang="en-US" altLang="it-IT" b="1"/>
                  <a:t> </a:t>
                </a:r>
                <a:r>
                  <a:rPr lang="en-US" altLang="it-IT"/>
                  <a:t>corrispondente a incrementi e decrementi dei livelli degli attributi</a:t>
                </a:r>
              </a:p>
              <a:p>
                <a:endParaRPr lang="en-US" altLang="it-IT"/>
              </a:p>
              <a:p>
                <a:pPr marL="0" indent="0" algn="ctr">
                  <a:buNone/>
                </a:pPr>
                <a:r>
                  <a:rPr lang="en-US"/>
                  <a:t>Prezzo implicito= </a:t>
                </a:r>
                <a14:m>
                  <m:oMath xmlns:m="http://schemas.openxmlformats.org/officeDocument/2006/math">
                    <m:r>
                      <a:rPr lang="it-IT" b="0" i="0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it-IT" b="0" i="1" smtClean="0">
                            <a:ea typeface="Cambria Math" panose="02040503050406030204" pitchFamily="18" charset="0"/>
                          </a:rPr>
                          <m:t>𝑎𝑡𝑡𝑟𝑖𝑏𝑢𝑡𝑜</m:t>
                        </m:r>
                        <m:r>
                          <a:rPr lang="it-IT" b="0" i="1" smtClean="0"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it-IT" b="0" i="1" smtClean="0">
                            <a:ea typeface="Cambria Math" panose="02040503050406030204" pitchFamily="18" charset="0"/>
                          </a:rPr>
                          <m:t>𝑛𝑜𝑛</m:t>
                        </m:r>
                        <m:r>
                          <a:rPr lang="it-IT" b="0" i="1" smtClean="0"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it-IT" b="0" i="1" smtClean="0">
                            <a:ea typeface="Cambria Math" panose="02040503050406030204" pitchFamily="18" charset="0"/>
                          </a:rPr>
                          <m:t>𝑑𝑖</m:t>
                        </m:r>
                        <m:r>
                          <a:rPr lang="it-IT" b="0" i="1" smtClean="0"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it-IT" b="0" i="1" smtClean="0">
                            <a:ea typeface="Cambria Math" panose="02040503050406030204" pitchFamily="18" charset="0"/>
                          </a:rPr>
                          <m:t>𝑚𝑒𝑟𝑐𝑎𝑡𝑜</m:t>
                        </m:r>
                      </m:num>
                      <m:den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it-IT" b="0" i="1" smtClean="0">
                            <a:ea typeface="Cambria Math" panose="02040503050406030204" pitchFamily="18" charset="0"/>
                          </a:rPr>
                          <m:t>𝑎𝑡𝑡𝑟𝑖𝑏𝑢𝑡𝑜</m:t>
                        </m:r>
                        <m:r>
                          <a:rPr lang="it-IT" b="0" i="1" smtClean="0"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it-IT" b="0" i="1" smtClean="0">
                            <a:ea typeface="Cambria Math" panose="02040503050406030204" pitchFamily="18" charset="0"/>
                          </a:rPr>
                          <m:t>𝑚𝑜𝑛𝑒𝑡𝑎𝑟𝑖𝑜</m:t>
                        </m:r>
                      </m:den>
                    </m:f>
                  </m:oMath>
                </a14:m>
                <a:endParaRPr lang="en-US"/>
              </a:p>
            </p:txBody>
          </p:sp>
        </mc:Choice>
        <mc:Fallback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C540E1A2-2CF2-40C4-B1A0-6C3E9071BF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02659"/>
                <a:ext cx="10515600" cy="5094475"/>
              </a:xfrm>
              <a:blipFill>
                <a:blip r:embed="rId2"/>
                <a:stretch>
                  <a:fillRect l="-1043" t="-2033" r="-110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19611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E2008AE-208F-4DB3-BC5A-3ECB1702A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3575"/>
          </a:xfrm>
        </p:spPr>
        <p:txBody>
          <a:bodyPr>
            <a:normAutofit/>
          </a:bodyPr>
          <a:lstStyle/>
          <a:p>
            <a:r>
              <a:rPr lang="it-IT" sz="4000" b="1">
                <a:latin typeface="+mn-lt"/>
              </a:rPr>
              <a:t>Analisi dei dati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540E1A2-2CF2-40C4-B1A0-6C3E9071BF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02659"/>
            <a:ext cx="10515600" cy="5094475"/>
          </a:xfrm>
        </p:spPr>
        <p:txBody>
          <a:bodyPr>
            <a:normAutofit/>
          </a:bodyPr>
          <a:lstStyle/>
          <a:p>
            <a:r>
              <a:rPr lang="en-US"/>
              <a:t>Nel caso in cui l’insieme di scelta preveda solo due alternativesi utilizza il modello </a:t>
            </a:r>
            <a:r>
              <a:rPr lang="en-US" b="1"/>
              <a:t>logit</a:t>
            </a:r>
            <a:r>
              <a:rPr lang="en-US"/>
              <a:t> o </a:t>
            </a:r>
            <a:r>
              <a:rPr lang="en-US" b="1"/>
              <a:t>probit</a:t>
            </a:r>
            <a:r>
              <a:rPr lang="en-US"/>
              <a:t> </a:t>
            </a:r>
          </a:p>
          <a:p>
            <a:r>
              <a:rPr lang="en-US"/>
              <a:t>In caso di più alternative si utilizza il modello </a:t>
            </a:r>
            <a:r>
              <a:rPr lang="en-US" b="1"/>
              <a:t>logit multinomiale</a:t>
            </a:r>
          </a:p>
          <a:p>
            <a:r>
              <a:rPr lang="it-IT"/>
              <a:t>I modelli devono soddisfare </a:t>
            </a:r>
            <a:r>
              <a:rPr lang="it-IT" b="1"/>
              <a:t>l’assunzione di indipendenza dalle alternative rilevanti (IIA): </a:t>
            </a:r>
            <a:r>
              <a:rPr lang="it-IT"/>
              <a:t>l’aggiunta o l’eliminazione di una alternativa dall’insieme di scelta non modifica la probabilità che l’individuo scelga una qualunque altra opzione (se A è preferito a B, lo sarà anche in presenza dell’alternativa X)</a:t>
            </a:r>
          </a:p>
          <a:p>
            <a:r>
              <a:rPr lang="en-US"/>
              <a:t>Nel caso in cui gli intervistati siano chiamati a valutare più insiemi di scelta è opportuno utilizzare modelli per misure ripetute (solitamente i modelli a </a:t>
            </a:r>
            <a:r>
              <a:rPr lang="en-US" b="1"/>
              <a:t>effetti casuali </a:t>
            </a:r>
            <a:r>
              <a:rPr lang="en-US"/>
              <a:t>o i </a:t>
            </a:r>
            <a:r>
              <a:rPr lang="en-US" b="1"/>
              <a:t>modelli condizionati</a:t>
            </a:r>
            <a:r>
              <a:rPr lang="en-US"/>
              <a:t>)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457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1BBE826-6B74-46EC-93AF-5DD34C279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7704"/>
          </a:xfrm>
        </p:spPr>
        <p:txBody>
          <a:bodyPr>
            <a:normAutofit/>
          </a:bodyPr>
          <a:lstStyle/>
          <a:p>
            <a:r>
              <a:rPr lang="en-US" sz="4000" b="1">
                <a:latin typeface="+mn-lt"/>
              </a:rPr>
              <a:t>Esempio 2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B5E66F76-7D6D-439A-B12E-66158E5F03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650" y="1243939"/>
            <a:ext cx="9410700" cy="1068388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6E92FDA5-D608-45CB-842C-DA6B79221F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710" y="2594986"/>
            <a:ext cx="11385084" cy="2884682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C40B3D09-1466-4075-B524-5752807747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8862" y="5927443"/>
            <a:ext cx="3519694" cy="454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3481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E2008AE-208F-4DB3-BC5A-3ECB1702A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3575"/>
          </a:xfrm>
        </p:spPr>
        <p:txBody>
          <a:bodyPr>
            <a:normAutofit/>
          </a:bodyPr>
          <a:lstStyle/>
          <a:p>
            <a:r>
              <a:rPr lang="it-IT" sz="4000" b="1">
                <a:latin typeface="+mn-lt"/>
              </a:rPr>
              <a:t>Analisi dei dati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540E1A2-2CF2-40C4-B1A0-6C3E9071BF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02659"/>
            <a:ext cx="10515600" cy="5094475"/>
          </a:xfrm>
        </p:spPr>
        <p:txBody>
          <a:bodyPr>
            <a:normAutofit/>
          </a:bodyPr>
          <a:lstStyle/>
          <a:p>
            <a:r>
              <a:rPr lang="en-US"/>
              <a:t>I modello logit condizionato assume </a:t>
            </a:r>
            <a:r>
              <a:rPr lang="en-US" b="1"/>
              <a:t>preferenze omogenee</a:t>
            </a:r>
            <a:r>
              <a:rPr lang="en-US"/>
              <a:t> tra i rispondenti</a:t>
            </a:r>
          </a:p>
          <a:p>
            <a:r>
              <a:rPr lang="en-US"/>
              <a:t>Il modello a effetti casuali consente di rappresentare anche l’</a:t>
            </a:r>
            <a:r>
              <a:rPr lang="en-US" b="1"/>
              <a:t>eterogeneità</a:t>
            </a:r>
            <a:r>
              <a:rPr lang="en-US"/>
              <a:t> </a:t>
            </a:r>
            <a:r>
              <a:rPr lang="en-US" b="1"/>
              <a:t>non osservata </a:t>
            </a:r>
            <a:r>
              <a:rPr lang="en-US"/>
              <a:t>tra individui (cioè non spiegata dale caratteristiche socio-economiche rilevate)</a:t>
            </a:r>
          </a:p>
          <a:p>
            <a:r>
              <a:rPr lang="en-US"/>
              <a:t> Parte dell’eterogeneità tra individui può anche essere descritta mediante l’utilizzo di interazioni tra attributi e caratteristiche socio-economiche</a:t>
            </a:r>
          </a:p>
        </p:txBody>
      </p:sp>
    </p:spTree>
    <p:extLst>
      <p:ext uri="{BB962C8B-B14F-4D97-AF65-F5344CB8AC3E}">
        <p14:creationId xmlns:p14="http://schemas.microsoft.com/office/powerpoint/2010/main" val="42786055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6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2A751C6-DCEF-4B0D-BFB1-02BAD2AF6E77}"/>
              </a:ext>
            </a:extLst>
          </p:cNvPr>
          <p:cNvSpPr txBox="1"/>
          <p:nvPr/>
        </p:nvSpPr>
        <p:spPr>
          <a:xfrm>
            <a:off x="742950" y="742951"/>
            <a:ext cx="3476625" cy="49625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Esempio 1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6A63169D-8B51-4E4D-8BA4-43DE0670C2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1380" y="377528"/>
            <a:ext cx="7420620" cy="619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5135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5561B6D-F50E-407A-B7ED-B1F9163C9E3F}"/>
              </a:ext>
            </a:extLst>
          </p:cNvPr>
          <p:cNvSpPr txBox="1"/>
          <p:nvPr/>
        </p:nvSpPr>
        <p:spPr>
          <a:xfrm>
            <a:off x="556532" y="643467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Esempio 1: la disponibilità a pagare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0CC9389-3D17-452C-A97F-3CF7DA02B4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2441037"/>
            <a:ext cx="10905066" cy="2862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4539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5C3005A-74C5-4493-B061-C1AC26D37353}"/>
              </a:ext>
            </a:extLst>
          </p:cNvPr>
          <p:cNvSpPr txBox="1"/>
          <p:nvPr/>
        </p:nvSpPr>
        <p:spPr>
          <a:xfrm>
            <a:off x="556532" y="643467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kern="1200">
                <a:solidFill>
                  <a:schemeClr val="bg1"/>
                </a:solidFill>
                <a:ea typeface="+mj-ea"/>
                <a:cs typeface="+mj-cs"/>
              </a:rPr>
              <a:t>Esempio 2: la disponibilità a pagare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3B8CF9F-5ACC-431E-B7F1-34F8717E99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657" y="1396588"/>
            <a:ext cx="7620674" cy="5410679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2890EBA6-4596-4CFF-BA61-77D0CA809A60}"/>
              </a:ext>
            </a:extLst>
          </p:cNvPr>
          <p:cNvSpPr txBox="1"/>
          <p:nvPr/>
        </p:nvSpPr>
        <p:spPr>
          <a:xfrm>
            <a:off x="5637654" y="2973519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905069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5C3005A-74C5-4493-B061-C1AC26D37353}"/>
              </a:ext>
            </a:extLst>
          </p:cNvPr>
          <p:cNvSpPr txBox="1"/>
          <p:nvPr/>
        </p:nvSpPr>
        <p:spPr>
          <a:xfrm>
            <a:off x="556532" y="643467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Esempio 2: l’eterogeneità delle preferenze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0645C5D7-85D1-4447-A68C-B1732F1BA0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3300" y="1427725"/>
            <a:ext cx="8272604" cy="5397876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2890EBA6-4596-4CFF-BA61-77D0CA809A60}"/>
              </a:ext>
            </a:extLst>
          </p:cNvPr>
          <p:cNvSpPr txBox="1"/>
          <p:nvPr/>
        </p:nvSpPr>
        <p:spPr>
          <a:xfrm>
            <a:off x="5637654" y="2973519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26849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E2008AE-208F-4DB3-BC5A-3ECB1702A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3575"/>
          </a:xfrm>
        </p:spPr>
        <p:txBody>
          <a:bodyPr>
            <a:normAutofit/>
          </a:bodyPr>
          <a:lstStyle/>
          <a:p>
            <a:r>
              <a:rPr lang="it-IT" sz="4000" b="1">
                <a:latin typeface="+mn-lt"/>
              </a:rPr>
              <a:t>Uso dei risultati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540E1A2-2CF2-40C4-B1A0-6C3E9071BF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02659"/>
            <a:ext cx="10515600" cy="5094475"/>
          </a:xfrm>
        </p:spPr>
        <p:txBody>
          <a:bodyPr>
            <a:normAutofit/>
          </a:bodyPr>
          <a:lstStyle/>
          <a:p>
            <a:r>
              <a:rPr lang="en-US"/>
              <a:t>Le preferenze così espresse possono essere utilizzate per mettere a confronto diversi interventi/politiche, ciascuna caratterizzata sulla base degli attributi utilizzati nella costruzione dell’esperimento di scelta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58FF425-43DC-4E57-A350-3E236C49BF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258" y="2760489"/>
            <a:ext cx="11327551" cy="3580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686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E2008AE-208F-4DB3-BC5A-3ECB1702A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3575"/>
          </a:xfrm>
        </p:spPr>
        <p:txBody>
          <a:bodyPr>
            <a:normAutofit/>
          </a:bodyPr>
          <a:lstStyle/>
          <a:p>
            <a:r>
              <a:rPr lang="it-IT" sz="4000" b="1">
                <a:latin typeface="+mn-lt"/>
              </a:rPr>
              <a:t>Punti di forza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540E1A2-2CF2-40C4-B1A0-6C3E9071BF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02659"/>
            <a:ext cx="10515600" cy="5094475"/>
          </a:xfrm>
        </p:spPr>
        <p:txBody>
          <a:bodyPr>
            <a:normAutofit lnSpcReduction="10000"/>
          </a:bodyPr>
          <a:lstStyle/>
          <a:p>
            <a:r>
              <a:rPr lang="en-US"/>
              <a:t>Costringe gli intervistati a realizzare un </a:t>
            </a:r>
            <a:r>
              <a:rPr lang="en-US" b="1"/>
              <a:t>compromesso tra gli attributi</a:t>
            </a:r>
          </a:p>
          <a:p>
            <a:r>
              <a:rPr lang="en-US"/>
              <a:t>L’uso dei piani sperimentali elimina il problema della collinearità, che spesso è forte nei metodi basati sulle preferenze rivelate</a:t>
            </a:r>
          </a:p>
          <a:p>
            <a:r>
              <a:rPr lang="en-US"/>
              <a:t>Consente di studiare la preferenza per livelli degli attributi ancora </a:t>
            </a:r>
            <a:r>
              <a:rPr lang="en-US" b="1"/>
              <a:t>non esistenti</a:t>
            </a:r>
          </a:p>
          <a:p>
            <a:r>
              <a:rPr lang="en-US"/>
              <a:t>E’ di </a:t>
            </a:r>
            <a:r>
              <a:rPr lang="en-US" b="1"/>
              <a:t>basso costo </a:t>
            </a:r>
            <a:r>
              <a:rPr lang="en-US"/>
              <a:t>rispetto ad altri metodi sperimentali</a:t>
            </a:r>
          </a:p>
          <a:p>
            <a:r>
              <a:rPr lang="en-US"/>
              <a:t>Consente di valutare l’impatto di un numero </a:t>
            </a:r>
            <a:r>
              <a:rPr lang="en-US" b="1"/>
              <a:t>molto grande </a:t>
            </a:r>
            <a:r>
              <a:rPr lang="en-US"/>
              <a:t>(potenzialmente infinito) di scenari sulla base di una singola applicazione</a:t>
            </a:r>
          </a:p>
          <a:p>
            <a:r>
              <a:rPr lang="en-US"/>
              <a:t>Rende molto esplicito il problema attraverso l’esplicitazione di attribute e livelli</a:t>
            </a:r>
          </a:p>
          <a:p>
            <a:r>
              <a:rPr lang="en-US"/>
              <a:t>Consente la stima dei prezzi impliciti </a:t>
            </a:r>
          </a:p>
        </p:txBody>
      </p:sp>
    </p:spTree>
    <p:extLst>
      <p:ext uri="{BB962C8B-B14F-4D97-AF65-F5344CB8AC3E}">
        <p14:creationId xmlns:p14="http://schemas.microsoft.com/office/powerpoint/2010/main" val="31989670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E2008AE-208F-4DB3-BC5A-3ECB1702A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3575"/>
          </a:xfrm>
        </p:spPr>
        <p:txBody>
          <a:bodyPr>
            <a:normAutofit/>
          </a:bodyPr>
          <a:lstStyle/>
          <a:p>
            <a:r>
              <a:rPr lang="it-IT" sz="4000" b="1">
                <a:latin typeface="+mn-lt"/>
              </a:rPr>
              <a:t>Punti di debolezza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540E1A2-2CF2-40C4-B1A0-6C3E9071BF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02659"/>
            <a:ext cx="10515600" cy="5094475"/>
          </a:xfrm>
        </p:spPr>
        <p:txBody>
          <a:bodyPr>
            <a:normAutofit/>
          </a:bodyPr>
          <a:lstStyle/>
          <a:p>
            <a:r>
              <a:rPr lang="en-US"/>
              <a:t>La teoria del valore di Lancaster non è universalmente condivisa ed è dubbia la sua applicabilità nel contesto ambientale</a:t>
            </a:r>
          </a:p>
          <a:p>
            <a:r>
              <a:rPr lang="en-US"/>
              <a:t>Le stime di impatto basate sulla scelta sperimentale sono </a:t>
            </a:r>
            <a:r>
              <a:rPr lang="en-US" b="1"/>
              <a:t>molto sensibili</a:t>
            </a:r>
            <a:r>
              <a:rPr lang="en-US"/>
              <a:t> a come è stato pianificato lo studio (scelta degli attributi, scelta dei livelli, modalità di presentazione delle alternative)</a:t>
            </a:r>
          </a:p>
          <a:p>
            <a:r>
              <a:rPr lang="en-US"/>
              <a:t>L’uso di piani sperimentali ridotti comporta un (parziale) </a:t>
            </a:r>
            <a:r>
              <a:rPr lang="en-US" b="1"/>
              <a:t>confondimento degli effetti</a:t>
            </a:r>
            <a:r>
              <a:rPr lang="en-US"/>
              <a:t> di ordine superiore con quelli di ordine inferiore</a:t>
            </a:r>
          </a:p>
          <a:p>
            <a:r>
              <a:rPr lang="en-US"/>
              <a:t>I coefficienti del modello di regressione possono essere interpretati solo in termini </a:t>
            </a:r>
            <a:r>
              <a:rPr lang="en-US" b="1"/>
              <a:t>relativi</a:t>
            </a:r>
          </a:p>
        </p:txBody>
      </p:sp>
    </p:spTree>
    <p:extLst>
      <p:ext uri="{BB962C8B-B14F-4D97-AF65-F5344CB8AC3E}">
        <p14:creationId xmlns:p14="http://schemas.microsoft.com/office/powerpoint/2010/main" val="131858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9F974F3-C1A2-4697-A9A6-ABFBB3BD4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7704"/>
          </a:xfrm>
        </p:spPr>
        <p:txBody>
          <a:bodyPr>
            <a:normAutofit/>
          </a:bodyPr>
          <a:lstStyle/>
          <a:p>
            <a:r>
              <a:rPr lang="it-IT" sz="4000" b="1">
                <a:latin typeface="+mn-lt"/>
              </a:rPr>
              <a:t>Introduzione</a:t>
            </a:r>
            <a:endParaRPr lang="en-US" sz="4000" b="1">
              <a:latin typeface="+mn-lt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FDA3795-062E-450E-A829-E948521E9A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3512"/>
            <a:ext cx="10515600" cy="4973451"/>
          </a:xfrm>
        </p:spPr>
        <p:txBody>
          <a:bodyPr>
            <a:normAutofit fontScale="92500" lnSpcReduction="20000"/>
          </a:bodyPr>
          <a:lstStyle/>
          <a:p>
            <a:r>
              <a:rPr lang="en-US"/>
              <a:t>I </a:t>
            </a:r>
            <a:r>
              <a:rPr lang="en-US" b="1"/>
              <a:t>metodi di scelta sperimentale</a:t>
            </a:r>
            <a:r>
              <a:rPr lang="en-US"/>
              <a:t> (o </a:t>
            </a:r>
            <a:r>
              <a:rPr lang="en-US" b="1"/>
              <a:t>scelta discreta</a:t>
            </a:r>
            <a:r>
              <a:rPr lang="en-US"/>
              <a:t>)</a:t>
            </a:r>
            <a:r>
              <a:rPr lang="en-US" b="1"/>
              <a:t> </a:t>
            </a:r>
            <a:r>
              <a:rPr lang="en-US"/>
              <a:t>sono stati inizialmente proposti da Louviere and </a:t>
            </a:r>
            <a:r>
              <a:rPr lang="en-US" err="1"/>
              <a:t>Hensher</a:t>
            </a:r>
            <a:r>
              <a:rPr lang="en-US"/>
              <a:t> (1982) e Louviere and Woodworth (1983) </a:t>
            </a:r>
            <a:r>
              <a:rPr lang="en-US" err="1"/>
              <a:t>nel</a:t>
            </a:r>
            <a:r>
              <a:rPr lang="en-US"/>
              <a:t> </a:t>
            </a:r>
            <a:r>
              <a:rPr lang="en-US" err="1"/>
              <a:t>contesto</a:t>
            </a:r>
            <a:r>
              <a:rPr lang="en-US"/>
              <a:t> del marketing e </a:t>
            </a:r>
            <a:r>
              <a:rPr lang="en-US" err="1"/>
              <a:t>dell’economia</a:t>
            </a:r>
            <a:r>
              <a:rPr lang="en-US"/>
              <a:t> </a:t>
            </a:r>
            <a:r>
              <a:rPr lang="en-US" err="1"/>
              <a:t>dei</a:t>
            </a:r>
            <a:r>
              <a:rPr lang="en-US"/>
              <a:t> </a:t>
            </a:r>
            <a:r>
              <a:rPr lang="en-US" err="1"/>
              <a:t>trasporti</a:t>
            </a:r>
            <a:endParaRPr lang="en-US"/>
          </a:p>
          <a:p>
            <a:r>
              <a:rPr lang="en-US"/>
              <a:t>Sono basati </a:t>
            </a:r>
            <a:r>
              <a:rPr lang="en-US" err="1"/>
              <a:t>sulla</a:t>
            </a:r>
            <a:r>
              <a:rPr lang="en-US"/>
              <a:t> </a:t>
            </a:r>
            <a:r>
              <a:rPr lang="en-US" b="1" err="1"/>
              <a:t>scelta</a:t>
            </a:r>
            <a:r>
              <a:rPr lang="en-US"/>
              <a:t> </a:t>
            </a:r>
            <a:r>
              <a:rPr lang="en-US" err="1"/>
              <a:t>tra</a:t>
            </a:r>
            <a:r>
              <a:rPr lang="en-US"/>
              <a:t> una </a:t>
            </a:r>
            <a:r>
              <a:rPr lang="en-US" err="1"/>
              <a:t>serie</a:t>
            </a:r>
            <a:r>
              <a:rPr lang="en-US"/>
              <a:t> di </a:t>
            </a:r>
            <a:r>
              <a:rPr lang="en-US" b="1"/>
              <a:t>alternative</a:t>
            </a:r>
            <a:r>
              <a:rPr lang="en-US"/>
              <a:t> </a:t>
            </a:r>
            <a:r>
              <a:rPr lang="en-US" b="1" err="1"/>
              <a:t>ipotetiche</a:t>
            </a:r>
            <a:endParaRPr lang="en-US" b="1"/>
          </a:p>
          <a:p>
            <a:r>
              <a:rPr lang="en-US" err="1"/>
              <a:t>Ogni</a:t>
            </a:r>
            <a:r>
              <a:rPr lang="en-US"/>
              <a:t> </a:t>
            </a:r>
            <a:r>
              <a:rPr lang="en-US" err="1"/>
              <a:t>alternativa</a:t>
            </a:r>
            <a:r>
              <a:rPr lang="en-US"/>
              <a:t> è </a:t>
            </a:r>
            <a:r>
              <a:rPr lang="en-US" err="1"/>
              <a:t>descritta</a:t>
            </a:r>
            <a:r>
              <a:rPr lang="en-US"/>
              <a:t> in base a una </a:t>
            </a:r>
            <a:r>
              <a:rPr lang="en-US" err="1"/>
              <a:t>serie</a:t>
            </a:r>
            <a:r>
              <a:rPr lang="en-US"/>
              <a:t> di </a:t>
            </a:r>
            <a:r>
              <a:rPr lang="en-US" err="1"/>
              <a:t>caratteristiche</a:t>
            </a:r>
            <a:r>
              <a:rPr lang="en-US"/>
              <a:t> </a:t>
            </a:r>
            <a:r>
              <a:rPr lang="en-US" err="1"/>
              <a:t>opportunamente</a:t>
            </a:r>
            <a:r>
              <a:rPr lang="en-US"/>
              <a:t> </a:t>
            </a:r>
            <a:r>
              <a:rPr lang="en-US" err="1"/>
              <a:t>scelte</a:t>
            </a:r>
            <a:r>
              <a:rPr lang="en-US"/>
              <a:t>, </a:t>
            </a:r>
            <a:r>
              <a:rPr lang="en-US" err="1"/>
              <a:t>dette</a:t>
            </a:r>
            <a:r>
              <a:rPr lang="en-US"/>
              <a:t> </a:t>
            </a:r>
            <a:r>
              <a:rPr lang="en-US" b="1" err="1"/>
              <a:t>attributi</a:t>
            </a:r>
            <a:endParaRPr lang="en-US" b="1"/>
          </a:p>
          <a:p>
            <a:r>
              <a:rPr lang="en-US" err="1"/>
              <a:t>Consente</a:t>
            </a:r>
            <a:r>
              <a:rPr lang="en-US"/>
              <a:t> di </a:t>
            </a:r>
            <a:r>
              <a:rPr lang="en-US" err="1"/>
              <a:t>comprendere</a:t>
            </a:r>
            <a:r>
              <a:rPr lang="en-US"/>
              <a:t> come </a:t>
            </a:r>
            <a:r>
              <a:rPr lang="en-US" err="1"/>
              <a:t>gli</a:t>
            </a:r>
            <a:r>
              <a:rPr lang="en-US"/>
              <a:t> </a:t>
            </a:r>
            <a:r>
              <a:rPr lang="en-US" err="1"/>
              <a:t>individui</a:t>
            </a:r>
            <a:r>
              <a:rPr lang="en-US"/>
              <a:t> </a:t>
            </a:r>
            <a:r>
              <a:rPr lang="en-US" err="1"/>
              <a:t>valutano</a:t>
            </a:r>
            <a:r>
              <a:rPr lang="en-US"/>
              <a:t> </a:t>
            </a:r>
            <a:r>
              <a:rPr lang="en-US" err="1"/>
              <a:t>gli</a:t>
            </a:r>
            <a:r>
              <a:rPr lang="en-US"/>
              <a:t> </a:t>
            </a:r>
            <a:r>
              <a:rPr lang="en-US" err="1"/>
              <a:t>attributi</a:t>
            </a:r>
            <a:r>
              <a:rPr lang="en-US"/>
              <a:t> </a:t>
            </a:r>
            <a:r>
              <a:rPr lang="en-US" err="1"/>
              <a:t>selezionati</a:t>
            </a:r>
            <a:r>
              <a:rPr lang="en-US"/>
              <a:t> di un </a:t>
            </a:r>
            <a:r>
              <a:rPr lang="en-US" err="1"/>
              <a:t>prodotto</a:t>
            </a:r>
            <a:r>
              <a:rPr lang="en-US"/>
              <a:t>, un </a:t>
            </a:r>
            <a:r>
              <a:rPr lang="en-US" err="1"/>
              <a:t>servizio</a:t>
            </a:r>
            <a:r>
              <a:rPr lang="en-US"/>
              <a:t> o una </a:t>
            </a:r>
            <a:r>
              <a:rPr lang="en-US" err="1"/>
              <a:t>politica</a:t>
            </a:r>
            <a:r>
              <a:rPr lang="en-US"/>
              <a:t> </a:t>
            </a:r>
            <a:r>
              <a:rPr lang="en-US" err="1"/>
              <a:t>pubblica</a:t>
            </a:r>
            <a:endParaRPr lang="en-US"/>
          </a:p>
          <a:p>
            <a:r>
              <a:rPr lang="en-US" err="1"/>
              <a:t>Può</a:t>
            </a:r>
            <a:r>
              <a:rPr lang="en-US"/>
              <a:t> </a:t>
            </a:r>
            <a:r>
              <a:rPr lang="en-US" err="1"/>
              <a:t>essere</a:t>
            </a:r>
            <a:r>
              <a:rPr lang="en-US"/>
              <a:t> </a:t>
            </a:r>
            <a:r>
              <a:rPr lang="en-US" err="1"/>
              <a:t>usata</a:t>
            </a:r>
            <a:r>
              <a:rPr lang="en-US"/>
              <a:t> per </a:t>
            </a:r>
            <a:r>
              <a:rPr lang="en-US" err="1"/>
              <a:t>prodotti</a:t>
            </a:r>
            <a:r>
              <a:rPr lang="en-US"/>
              <a:t> e </a:t>
            </a:r>
            <a:r>
              <a:rPr lang="en-US" err="1"/>
              <a:t>servizi</a:t>
            </a:r>
            <a:r>
              <a:rPr lang="en-US"/>
              <a:t> </a:t>
            </a:r>
            <a:r>
              <a:rPr lang="en-US" b="1"/>
              <a:t>non </a:t>
            </a:r>
            <a:r>
              <a:rPr lang="en-US" b="1" err="1"/>
              <a:t>scambiati</a:t>
            </a:r>
            <a:r>
              <a:rPr lang="en-US" b="1"/>
              <a:t> </a:t>
            </a:r>
            <a:r>
              <a:rPr lang="en-US" b="1" err="1"/>
              <a:t>su</a:t>
            </a:r>
            <a:r>
              <a:rPr lang="en-US" b="1"/>
              <a:t> un </a:t>
            </a:r>
            <a:r>
              <a:rPr lang="en-US" b="1" err="1"/>
              <a:t>mercato</a:t>
            </a:r>
            <a:endParaRPr lang="en-US" b="1"/>
          </a:p>
          <a:p>
            <a:r>
              <a:rPr lang="en-US"/>
              <a:t>Quando </a:t>
            </a:r>
            <a:r>
              <a:rPr lang="en-US" err="1"/>
              <a:t>gli</a:t>
            </a:r>
            <a:r>
              <a:rPr lang="en-US"/>
              <a:t> </a:t>
            </a:r>
            <a:r>
              <a:rPr lang="en-US" err="1"/>
              <a:t>individui</a:t>
            </a:r>
            <a:r>
              <a:rPr lang="en-US"/>
              <a:t> </a:t>
            </a:r>
            <a:r>
              <a:rPr lang="en-US" err="1"/>
              <a:t>esprimono</a:t>
            </a:r>
            <a:r>
              <a:rPr lang="en-US"/>
              <a:t> le </a:t>
            </a:r>
            <a:r>
              <a:rPr lang="en-US" err="1"/>
              <a:t>proprie</a:t>
            </a:r>
            <a:r>
              <a:rPr lang="en-US"/>
              <a:t> </a:t>
            </a:r>
            <a:r>
              <a:rPr lang="en-US" err="1"/>
              <a:t>scelte</a:t>
            </a:r>
            <a:r>
              <a:rPr lang="en-US"/>
              <a:t> </a:t>
            </a:r>
            <a:r>
              <a:rPr lang="en-US" err="1"/>
              <a:t>essi</a:t>
            </a:r>
            <a:r>
              <a:rPr lang="en-US"/>
              <a:t> </a:t>
            </a:r>
            <a:r>
              <a:rPr lang="en-US" err="1"/>
              <a:t>implicitamente</a:t>
            </a:r>
            <a:r>
              <a:rPr lang="en-US"/>
              <a:t> </a:t>
            </a:r>
            <a:r>
              <a:rPr lang="en-US" err="1"/>
              <a:t>realizzano</a:t>
            </a:r>
            <a:r>
              <a:rPr lang="en-US"/>
              <a:t> un </a:t>
            </a:r>
            <a:r>
              <a:rPr lang="en-US" b="1"/>
              <a:t>trade-off</a:t>
            </a:r>
            <a:r>
              <a:rPr lang="en-US"/>
              <a:t> </a:t>
            </a:r>
            <a:r>
              <a:rPr lang="en-US" err="1"/>
              <a:t>tra</a:t>
            </a:r>
            <a:r>
              <a:rPr lang="en-US"/>
              <a:t> i </a:t>
            </a:r>
            <a:r>
              <a:rPr lang="en-US" err="1"/>
              <a:t>livelli</a:t>
            </a:r>
            <a:r>
              <a:rPr lang="en-US"/>
              <a:t> </a:t>
            </a:r>
            <a:r>
              <a:rPr lang="en-US" err="1"/>
              <a:t>degli</a:t>
            </a:r>
            <a:r>
              <a:rPr lang="en-US"/>
              <a:t> </a:t>
            </a:r>
            <a:r>
              <a:rPr lang="en-US" err="1"/>
              <a:t>attributi</a:t>
            </a:r>
            <a:r>
              <a:rPr lang="en-US"/>
              <a:t> </a:t>
            </a:r>
            <a:r>
              <a:rPr lang="en-US" err="1"/>
              <a:t>che</a:t>
            </a:r>
            <a:r>
              <a:rPr lang="en-US"/>
              <a:t> </a:t>
            </a:r>
            <a:r>
              <a:rPr lang="en-US" err="1"/>
              <a:t>caratterizzano</a:t>
            </a:r>
            <a:r>
              <a:rPr lang="en-US"/>
              <a:t> le alternative </a:t>
            </a:r>
            <a:r>
              <a:rPr lang="en-US" err="1"/>
              <a:t>sottoposte</a:t>
            </a:r>
            <a:r>
              <a:rPr lang="en-US"/>
              <a:t> a </a:t>
            </a:r>
            <a:r>
              <a:rPr lang="en-US" err="1"/>
              <a:t>scelta</a:t>
            </a:r>
            <a:endParaRPr lang="en-US"/>
          </a:p>
          <a:p>
            <a:r>
              <a:rPr lang="en-US"/>
              <a:t>I </a:t>
            </a:r>
            <a:r>
              <a:rPr lang="en-US" err="1"/>
              <a:t>metodi</a:t>
            </a:r>
            <a:r>
              <a:rPr lang="en-US"/>
              <a:t> di </a:t>
            </a:r>
            <a:r>
              <a:rPr lang="en-US" err="1"/>
              <a:t>scelta</a:t>
            </a:r>
            <a:r>
              <a:rPr lang="en-US"/>
              <a:t> </a:t>
            </a:r>
            <a:r>
              <a:rPr lang="en-US" err="1"/>
              <a:t>sperimentale</a:t>
            </a:r>
            <a:r>
              <a:rPr lang="en-US"/>
              <a:t> </a:t>
            </a:r>
            <a:r>
              <a:rPr lang="en-US" err="1"/>
              <a:t>sono</a:t>
            </a:r>
            <a:r>
              <a:rPr lang="en-US"/>
              <a:t> basati sulla </a:t>
            </a:r>
            <a:r>
              <a:rPr lang="en-US" b="1" err="1"/>
              <a:t>teoria</a:t>
            </a:r>
            <a:r>
              <a:rPr lang="en-US" b="1"/>
              <a:t> del </a:t>
            </a:r>
            <a:r>
              <a:rPr lang="en-US" b="1" err="1"/>
              <a:t>valore</a:t>
            </a:r>
            <a:r>
              <a:rPr lang="en-US" b="1"/>
              <a:t> </a:t>
            </a:r>
            <a:r>
              <a:rPr lang="en-US"/>
              <a:t>di Lancaster (1966) e sulla </a:t>
            </a:r>
            <a:r>
              <a:rPr lang="en-US" err="1"/>
              <a:t>teoria</a:t>
            </a:r>
            <a:r>
              <a:rPr lang="en-US"/>
              <a:t> </a:t>
            </a:r>
            <a:r>
              <a:rPr lang="en-US" err="1"/>
              <a:t>dell’utilità</a:t>
            </a:r>
            <a:r>
              <a:rPr lang="en-US"/>
              <a:t> </a:t>
            </a:r>
            <a:r>
              <a:rPr lang="en-US" err="1"/>
              <a:t>casuale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463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59305D1-B35E-4AAE-A141-759895C20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13199"/>
          </a:xfrm>
        </p:spPr>
        <p:txBody>
          <a:bodyPr>
            <a:normAutofit/>
          </a:bodyPr>
          <a:lstStyle/>
          <a:p>
            <a:r>
              <a:rPr lang="en-US" sz="4000" b="1">
                <a:latin typeface="+mn-lt"/>
              </a:rPr>
              <a:t>La teoria del valore di Lancaster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AF35EF1-C1A4-44CD-8FE0-1980DBD3C7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8324"/>
            <a:ext cx="10515600" cy="4798639"/>
          </a:xfrm>
        </p:spPr>
        <p:txBody>
          <a:bodyPr>
            <a:normAutofit fontScale="92500" lnSpcReduction="10000"/>
          </a:bodyPr>
          <a:lstStyle/>
          <a:p>
            <a:r>
              <a:rPr lang="en-US"/>
              <a:t>Secondo Lancaster l’utilità che deriva da un bene deriva dalle </a:t>
            </a:r>
            <a:r>
              <a:rPr lang="en-US" b="1"/>
              <a:t>caratteristiche</a:t>
            </a:r>
            <a:r>
              <a:rPr lang="en-US"/>
              <a:t> (attributi) di quel bene e non dal consumo</a:t>
            </a:r>
          </a:p>
          <a:p>
            <a:r>
              <a:rPr lang="en-US"/>
              <a:t>I beni generalmente sono caratterizzati da più attributi che condividono con molti altri beni</a:t>
            </a:r>
          </a:p>
          <a:p>
            <a:r>
              <a:rPr lang="en-US"/>
              <a:t>Il </a:t>
            </a:r>
            <a:r>
              <a:rPr lang="en-US" b="1"/>
              <a:t>valore di un bene</a:t>
            </a:r>
            <a:r>
              <a:rPr lang="en-US"/>
              <a:t> è dato dalla </a:t>
            </a:r>
            <a:r>
              <a:rPr lang="en-US" b="1"/>
              <a:t>somma dei valori delle caratteristiche </a:t>
            </a:r>
            <a:r>
              <a:rPr lang="en-US"/>
              <a:t>che lo caratterizzano</a:t>
            </a:r>
          </a:p>
          <a:p>
            <a:r>
              <a:rPr lang="en-US"/>
              <a:t>Quali le </a:t>
            </a:r>
            <a:r>
              <a:rPr lang="en-US" b="1"/>
              <a:t>critiche</a:t>
            </a:r>
            <a:r>
              <a:rPr lang="en-US"/>
              <a:t>?</a:t>
            </a:r>
          </a:p>
          <a:p>
            <a:pPr lvl="1"/>
            <a:r>
              <a:rPr lang="en-US"/>
              <a:t>E’ dubbio che il valore di un bene ambientale corrisponda alla somma dei valori delle sue parti (il valore complessivo è maggiore): per esempio l’integrità idrologica e ecologica di un territorio potrebbero essere più rilevanti quando compresenti</a:t>
            </a:r>
          </a:p>
          <a:p>
            <a:pPr lvl="1"/>
            <a:r>
              <a:rPr lang="en-US"/>
              <a:t>Il modo in cui gli attributi vengono gestiti in un esperimento di scelta discreta può non corrispondere alla realtà. Per esempio, potrebbe accadere che sia necessaria una piccolo quantità dell’attributo A perché l’attributo B abbia significato o possa essere utilizzato</a:t>
            </a:r>
          </a:p>
        </p:txBody>
      </p:sp>
    </p:spTree>
    <p:extLst>
      <p:ext uri="{BB962C8B-B14F-4D97-AF65-F5344CB8AC3E}">
        <p14:creationId xmlns:p14="http://schemas.microsoft.com/office/powerpoint/2010/main" val="530187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59305D1-B35E-4AAE-A141-759895C20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13199"/>
          </a:xfrm>
        </p:spPr>
        <p:txBody>
          <a:bodyPr>
            <a:normAutofit/>
          </a:bodyPr>
          <a:lstStyle/>
          <a:p>
            <a:r>
              <a:rPr lang="en-US" sz="4000" b="1">
                <a:latin typeface="+mn-lt"/>
              </a:rPr>
              <a:t>La teoria dell’utilità casuale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1AF35EF1-C1A4-44CD-8FE0-1980DBD3C7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78324"/>
                <a:ext cx="10784762" cy="4921467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it-IT"/>
                  <a:t>La teoria dell’utilità casuale afferma che </a:t>
                </a:r>
                <a:r>
                  <a:rPr lang="it-IT" b="1"/>
                  <a:t>non tutte le determinanti </a:t>
                </a:r>
                <a:r>
                  <a:rPr lang="it-IT"/>
                  <a:t>dell’utilità che gli individui derivano dalle proprie scelte </a:t>
                </a:r>
                <a:r>
                  <a:rPr lang="it-IT" b="1"/>
                  <a:t>sono direttamente osservabili</a:t>
                </a:r>
              </a:p>
              <a:p>
                <a:r>
                  <a:rPr lang="it-IT"/>
                  <a:t>E’ però possibile determinare le preferenze per via </a:t>
                </a:r>
                <a:r>
                  <a:rPr lang="it-IT" b="1"/>
                  <a:t>indiretta</a:t>
                </a:r>
                <a:r>
                  <a:rPr lang="en-US"/>
                  <a:t> (McFadden, 1974; Manski, 1977). </a:t>
                </a:r>
              </a:p>
              <a:p>
                <a:r>
                  <a:rPr lang="en-US"/>
                  <a:t>La funzione di utilità di un individuo può essere scomposta nella </a:t>
                </a:r>
                <a:r>
                  <a:rPr lang="en-US" b="1"/>
                  <a:t>somma di due componenti</a:t>
                </a:r>
                <a:r>
                  <a:rPr lang="en-US"/>
                  <a:t>, una deterministica (osservabile) e una casuale</a:t>
                </a:r>
              </a:p>
              <a:p>
                <a:pPr marL="0" indent="0" algn="ctr">
                  <a:spcBef>
                    <a:spcPts val="1800"/>
                  </a:spcBef>
                  <a:spcAft>
                    <a:spcPts val="1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30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it-IT" sz="3000" b="0" i="1" smtClean="0">
                              <a:latin typeface="Cambria Math" panose="02040503050406030204" pitchFamily="18" charset="0"/>
                            </a:rPr>
                            <m:t>𝑎𝑛</m:t>
                          </m:r>
                        </m:sub>
                      </m:sSub>
                      <m:r>
                        <a:rPr lang="it-IT" sz="3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3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3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it-IT" sz="3000" b="0" i="1" smtClean="0">
                              <a:latin typeface="Cambria Math" panose="02040503050406030204" pitchFamily="18" charset="0"/>
                            </a:rPr>
                            <m:t>𝑎𝑛</m:t>
                          </m:r>
                        </m:sub>
                      </m:sSub>
                      <m:r>
                        <a:rPr lang="it-IT" sz="3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sz="3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3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it-IT" sz="3000" b="0" i="1" smtClean="0">
                              <a:latin typeface="Cambria Math" panose="02040503050406030204" pitchFamily="18" charset="0"/>
                            </a:rPr>
                            <m:t>𝑎𝑛</m:t>
                          </m:r>
                        </m:sub>
                      </m:sSub>
                    </m:oMath>
                  </m:oMathPara>
                </a14:m>
                <a:endParaRPr lang="en-US" sz="4000"/>
              </a:p>
              <a:p>
                <a:pPr>
                  <a:lnSpc>
                    <a:spcPts val="26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</a:rPr>
                          <m:t>𝑎𝑛</m:t>
                        </m:r>
                      </m:sub>
                    </m:sSub>
                  </m:oMath>
                </a14:m>
                <a:r>
                  <a:rPr lang="en-US"/>
                  <a:t> è l’utilità </a:t>
                </a:r>
                <a:r>
                  <a:rPr lang="en-US" b="1"/>
                  <a:t>latente</a:t>
                </a:r>
                <a:r>
                  <a:rPr lang="en-US"/>
                  <a:t> (non osservabile) che l’n-esimo consumatore associa alla a-esima alternativa</a:t>
                </a:r>
              </a:p>
              <a:p>
                <a:pPr>
                  <a:lnSpc>
                    <a:spcPts val="26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</a:rPr>
                          <m:t>𝑎𝑛</m:t>
                        </m:r>
                      </m:sub>
                    </m:sSub>
                  </m:oMath>
                </a14:m>
                <a:r>
                  <a:rPr lang="en-US"/>
                  <a:t> è la quota di utilità </a:t>
                </a:r>
                <a:r>
                  <a:rPr lang="en-US" b="1"/>
                  <a:t>osservabile</a:t>
                </a:r>
                <a:r>
                  <a:rPr lang="en-US"/>
                  <a:t> che l’n-esimo consumatore associa alla a-esima alternativa</a:t>
                </a:r>
              </a:p>
              <a:p>
                <a:pPr>
                  <a:lnSpc>
                    <a:spcPts val="26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</a:rPr>
                          <m:t>𝑎𝑛</m:t>
                        </m:r>
                      </m:sub>
                    </m:sSub>
                  </m:oMath>
                </a14:m>
                <a:r>
                  <a:rPr lang="en-US"/>
                  <a:t> è la quota di utilità </a:t>
                </a:r>
                <a:r>
                  <a:rPr lang="en-US" b="1"/>
                  <a:t>non osservabile </a:t>
                </a:r>
                <a:r>
                  <a:rPr lang="en-US"/>
                  <a:t>che l’n-esimo consumatore associa alla a-esima alternativa</a:t>
                </a:r>
              </a:p>
            </p:txBody>
          </p:sp>
        </mc:Choice>
        <mc:Fallback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1AF35EF1-C1A4-44CD-8FE0-1980DBD3C7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78324"/>
                <a:ext cx="10784762" cy="4921467"/>
              </a:xfrm>
              <a:blipFill>
                <a:blip r:embed="rId2"/>
                <a:stretch>
                  <a:fillRect l="-791" t="-2850" r="-1413" b="-99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320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59305D1-B35E-4AAE-A141-759895C20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13199"/>
          </a:xfrm>
        </p:spPr>
        <p:txBody>
          <a:bodyPr>
            <a:normAutofit/>
          </a:bodyPr>
          <a:lstStyle/>
          <a:p>
            <a:r>
              <a:rPr lang="en-US" sz="4000" b="1">
                <a:latin typeface="+mn-lt"/>
              </a:rPr>
              <a:t>La teoria dell’utilità casuale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1AF35EF1-C1A4-44CD-8FE0-1980DBD3C7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78324"/>
                <a:ext cx="10784762" cy="4921467"/>
              </a:xfrm>
            </p:spPr>
            <p:txBody>
              <a:bodyPr>
                <a:normAutofit/>
              </a:bodyPr>
              <a:lstStyle/>
              <a:p>
                <a:r>
                  <a:rPr lang="en-US"/>
                  <a:t>Assumendo che un individuo </a:t>
                </a:r>
                <a:r>
                  <a:rPr lang="en-US" b="1"/>
                  <a:t>massimizzi la propria utilità </a:t>
                </a:r>
                <a:r>
                  <a:rPr lang="en-US"/>
                  <a:t>è possibile definire la probabilità che scelga l’alternativa a all’interno di un insieme di alternative C</a:t>
                </a:r>
                <a:r>
                  <a:rPr lang="en-US" baseline="-25000"/>
                  <a:t>n</a:t>
                </a:r>
                <a:r>
                  <a:rPr lang="en-US"/>
                  <a:t> come </a:t>
                </a:r>
              </a:p>
              <a:p>
                <a:pPr marL="0" indent="0" algn="ctr">
                  <a:spcBef>
                    <a:spcPts val="1800"/>
                  </a:spcBef>
                  <a:spcAft>
                    <a:spcPts val="1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e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begChr m:val="["/>
                          <m:endChr m:val="]"/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𝑎𝑛</m:t>
                                  </m:r>
                                </m:sub>
                              </m:s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𝑎𝑛</m:t>
                                  </m:r>
                                </m:sub>
                              </m:sSub>
                            </m:e>
                          </m:d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&gt;</m:t>
                          </m:r>
                          <m:d>
                            <m:d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it-IT" b="0" i="1">
                  <a:latin typeface="Cambria Math" panose="02040503050406030204" pitchFamily="18" charset="0"/>
                </a:endParaRPr>
              </a:p>
              <a:p>
                <a:pPr marL="0" indent="0" algn="ctr">
                  <a:spcBef>
                    <a:spcPts val="1800"/>
                  </a:spcBef>
                  <a:spcAft>
                    <a:spcPts val="1800"/>
                  </a:spcAft>
                  <a:buNone/>
                </a:pP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it-IT"/>
                  <a:t> 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begChr m:val="["/>
                        <m:endChr m:val="]"/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it-IT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𝑎𝑛</m:t>
                                </m:r>
                              </m:sub>
                            </m:sSub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it-IT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  <m:r>
                          <a:rPr lang="it-IT" i="1">
                            <a:latin typeface="Cambria Math" panose="02040503050406030204" pitchFamily="18" charset="0"/>
                          </a:rPr>
                          <m:t>&gt;</m:t>
                        </m:r>
                        <m:d>
                          <m:d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it-IT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it-IT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it-IT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/>
              </a:p>
              <a:p>
                <a:r>
                  <a:rPr lang="en-US"/>
                  <a:t>La definizione di uno specifico </a:t>
                </a:r>
                <a:r>
                  <a:rPr lang="en-US" b="1"/>
                  <a:t>modello probabilistico </a:t>
                </a:r>
                <a:r>
                  <a:rPr lang="en-US"/>
                  <a:t>per la componente casuale (generalmente Weibull o Gumbel) consente poi l’adozione di un opportuno </a:t>
                </a:r>
                <a:r>
                  <a:rPr lang="en-US" b="1"/>
                  <a:t>modello di regressione</a:t>
                </a:r>
              </a:p>
            </p:txBody>
          </p:sp>
        </mc:Choice>
        <mc:Fallback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1AF35EF1-C1A4-44CD-8FE0-1980DBD3C7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78324"/>
                <a:ext cx="10784762" cy="4921467"/>
              </a:xfrm>
              <a:blipFill>
                <a:blip r:embed="rId2"/>
                <a:stretch>
                  <a:fillRect l="-1018" t="-1983" r="-62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5757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5B76B74-6567-4BD5-9A0F-92F88C703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157" y="359810"/>
            <a:ext cx="11105707" cy="714080"/>
          </a:xfrm>
        </p:spPr>
        <p:txBody>
          <a:bodyPr>
            <a:normAutofit/>
          </a:bodyPr>
          <a:lstStyle/>
          <a:p>
            <a:r>
              <a:rPr lang="en-US" sz="4000" b="1">
                <a:latin typeface="+mn-lt"/>
              </a:rPr>
              <a:t>Caratteristiche di un esperimento di scelta discreta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0F1BE36-DA5E-4C1B-A7A3-C9EBC669B2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L’esperimento consiste nel sottoporre ai rispondenti uno (o più) </a:t>
            </a:r>
            <a:r>
              <a:rPr lang="en-US" b="1"/>
              <a:t>insiemi di scelta</a:t>
            </a:r>
            <a:r>
              <a:rPr lang="en-US"/>
              <a:t>, composto da più </a:t>
            </a:r>
            <a:r>
              <a:rPr lang="en-US" b="1"/>
              <a:t>alternative</a:t>
            </a:r>
          </a:p>
          <a:p>
            <a:r>
              <a:rPr lang="en-US"/>
              <a:t>I rispondenti devono indicare l’alternativa </a:t>
            </a:r>
            <a:r>
              <a:rPr lang="en-US" b="1"/>
              <a:t>preferita</a:t>
            </a:r>
          </a:p>
          <a:p>
            <a:r>
              <a:rPr lang="en-US"/>
              <a:t>Le alternative vengono scelte all’interno di un insieme </a:t>
            </a:r>
            <a:r>
              <a:rPr lang="en-US" b="1"/>
              <a:t>prefissato</a:t>
            </a:r>
          </a:p>
          <a:p>
            <a:r>
              <a:rPr lang="en-US"/>
              <a:t>Le alternative di scelta sono descritte mediante un </a:t>
            </a:r>
            <a:r>
              <a:rPr lang="en-US" err="1"/>
              <a:t>insieme</a:t>
            </a:r>
            <a:r>
              <a:rPr lang="en-US"/>
              <a:t> di </a:t>
            </a:r>
            <a:r>
              <a:rPr lang="en-US" b="1" err="1"/>
              <a:t>attributi</a:t>
            </a:r>
            <a:r>
              <a:rPr lang="en-US"/>
              <a:t> </a:t>
            </a:r>
            <a:r>
              <a:rPr lang="en-US" err="1"/>
              <a:t>che</a:t>
            </a:r>
            <a:r>
              <a:rPr lang="en-US"/>
              <a:t> ne rappresentano le </a:t>
            </a:r>
            <a:r>
              <a:rPr lang="en-US" err="1"/>
              <a:t>potenziali</a:t>
            </a:r>
            <a:r>
              <a:rPr lang="en-US"/>
              <a:t> differenze</a:t>
            </a:r>
          </a:p>
          <a:p>
            <a:r>
              <a:rPr lang="en-US"/>
              <a:t>Per ciascun livello vengono presi in considerazione una serie di </a:t>
            </a:r>
            <a:r>
              <a:rPr lang="en-US" b="1"/>
              <a:t>livelli</a:t>
            </a:r>
            <a:r>
              <a:rPr lang="en-US"/>
              <a:t> o </a:t>
            </a:r>
            <a:r>
              <a:rPr lang="en-US" b="1"/>
              <a:t>valori</a:t>
            </a:r>
            <a:r>
              <a:rPr lang="en-US"/>
              <a:t> per </a:t>
            </a:r>
            <a:r>
              <a:rPr lang="en-US" err="1"/>
              <a:t>rappresentare</a:t>
            </a:r>
            <a:r>
              <a:rPr lang="en-US"/>
              <a:t> in modo </a:t>
            </a:r>
            <a:r>
              <a:rPr lang="en-US" err="1"/>
              <a:t>appropriato</a:t>
            </a:r>
            <a:r>
              <a:rPr lang="en-US"/>
              <a:t> la </a:t>
            </a:r>
            <a:r>
              <a:rPr lang="en-US" b="1" err="1"/>
              <a:t>variabilità</a:t>
            </a:r>
            <a:r>
              <a:rPr lang="en-US" b="1"/>
              <a:t> </a:t>
            </a:r>
            <a:r>
              <a:rPr lang="en-US" b="1" err="1"/>
              <a:t>degli</a:t>
            </a:r>
            <a:r>
              <a:rPr lang="en-US" b="1"/>
              <a:t> attributi </a:t>
            </a:r>
            <a:r>
              <a:rPr lang="en-US"/>
              <a:t>stessi</a:t>
            </a:r>
          </a:p>
        </p:txBody>
      </p:sp>
    </p:spTree>
    <p:extLst>
      <p:ext uri="{BB962C8B-B14F-4D97-AF65-F5344CB8AC3E}">
        <p14:creationId xmlns:p14="http://schemas.microsoft.com/office/powerpoint/2010/main" val="20044570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CB78CD1F-911A-4B9C-B68A-1486776CDE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4269" y="71910"/>
            <a:ext cx="7561643" cy="6786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14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B7C16FE9E4189D4B85F56BCA49644A49" ma:contentTypeVersion="2" ma:contentTypeDescription="Creare un nuovo documento." ma:contentTypeScope="" ma:versionID="91e88d1b14ce0734de8623b66e1a1ae0">
  <xsd:schema xmlns:xsd="http://www.w3.org/2001/XMLSchema" xmlns:xs="http://www.w3.org/2001/XMLSchema" xmlns:p="http://schemas.microsoft.com/office/2006/metadata/properties" xmlns:ns2="db8be6e3-1021-4ba9-9568-19a58dcdca0a" targetNamespace="http://schemas.microsoft.com/office/2006/metadata/properties" ma:root="true" ma:fieldsID="2d4bea1d127e12d35a247461f8e7fe23" ns2:_="">
    <xsd:import namespace="db8be6e3-1021-4ba9-9568-19a58dcdca0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8be6e3-1021-4ba9-9568-19a58dcdca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2A376F9-AB5E-42DD-99F7-4B7C0267FABD}"/>
</file>

<file path=customXml/itemProps2.xml><?xml version="1.0" encoding="utf-8"?>
<ds:datastoreItem xmlns:ds="http://schemas.openxmlformats.org/officeDocument/2006/customXml" ds:itemID="{D476CBC4-9597-4142-B46F-971CEBB80B6D}"/>
</file>

<file path=customXml/itemProps3.xml><?xml version="1.0" encoding="utf-8"?>
<ds:datastoreItem xmlns:ds="http://schemas.openxmlformats.org/officeDocument/2006/customXml" ds:itemID="{124E5FF4-83B5-4DAE-A4A1-CEB6A40A2FF1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2453</Words>
  <Application>Microsoft Office PowerPoint</Application>
  <PresentationFormat>Widescreen</PresentationFormat>
  <Paragraphs>254</Paragraphs>
  <Slides>37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37</vt:i4>
      </vt:variant>
    </vt:vector>
  </HeadingPairs>
  <TitlesOfParts>
    <vt:vector size="42" baseType="lpstr">
      <vt:lpstr>Arial</vt:lpstr>
      <vt:lpstr>Calibri</vt:lpstr>
      <vt:lpstr>Calibri Light</vt:lpstr>
      <vt:lpstr>Cambria Math</vt:lpstr>
      <vt:lpstr>Tema di Office</vt:lpstr>
      <vt:lpstr>METODI DI VALUTAZIONE  DEI BENI AMBIENTALI:  LA SCELTA SPERIMENTALE</vt:lpstr>
      <vt:lpstr>Esempio 1</vt:lpstr>
      <vt:lpstr>Esempio 2</vt:lpstr>
      <vt:lpstr>Introduzione</vt:lpstr>
      <vt:lpstr>La teoria del valore di Lancaster</vt:lpstr>
      <vt:lpstr>La teoria dell’utilità casuale</vt:lpstr>
      <vt:lpstr>La teoria dell’utilità casuale</vt:lpstr>
      <vt:lpstr>Caratteristiche di un esperimento di scelta discreta</vt:lpstr>
      <vt:lpstr>Presentazione standard di PowerPoint</vt:lpstr>
      <vt:lpstr>Presentazione standard di PowerPoint</vt:lpstr>
      <vt:lpstr>Come costruire un esperimento?</vt:lpstr>
      <vt:lpstr>Quali attributi scegliere?</vt:lpstr>
      <vt:lpstr>Quali attributi scegliere?</vt:lpstr>
      <vt:lpstr>Quali livelli scegliere?</vt:lpstr>
      <vt:lpstr>Presentazione standard di PowerPoint</vt:lpstr>
      <vt:lpstr>Presentazione standard di PowerPoint</vt:lpstr>
      <vt:lpstr>Come costruire le alternative</vt:lpstr>
      <vt:lpstr>Esempio di piano sperimentale fattoriale</vt:lpstr>
      <vt:lpstr>Caratteristiche del piano fattoriale completo</vt:lpstr>
      <vt:lpstr>Piano fattoriale frazionario</vt:lpstr>
      <vt:lpstr>Presentazione standard di PowerPoint</vt:lpstr>
      <vt:lpstr>Piani sperimentali ridotti</vt:lpstr>
      <vt:lpstr>La creazione degli insiemi di scelta</vt:lpstr>
      <vt:lpstr>La costruzione del questionario</vt:lpstr>
      <vt:lpstr>Il controllo della qualità</vt:lpstr>
      <vt:lpstr>Presentazione standard di PowerPoint</vt:lpstr>
      <vt:lpstr>Analisi dei dati</vt:lpstr>
      <vt:lpstr>Analisi dei dati</vt:lpstr>
      <vt:lpstr>Analisi dei dati</vt:lpstr>
      <vt:lpstr>Analisi dei dati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Uso dei risultati</vt:lpstr>
      <vt:lpstr>Punti di forza</vt:lpstr>
      <vt:lpstr>Punti di debolezza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METODI DI VALUTAZIONE  DEI BENI AMBIENTALI:  LA SCELTA SPERIMENTALE</dc:title>
  <dc:creator>Corrado Lagazio</dc:creator>
  <cp:lastModifiedBy>Corrado Lagazio</cp:lastModifiedBy>
  <cp:revision>6</cp:revision>
  <dcterms:created xsi:type="dcterms:W3CDTF">2020-04-23T22:02:31Z</dcterms:created>
  <dcterms:modified xsi:type="dcterms:W3CDTF">2020-04-24T10:34:53Z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0x010100B7C16FE9E4189D4B85F56BCA49644A49</vt:lpwstr>
  </property>
</Properties>
</file>