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8" r:id="rId3"/>
    <p:sldId id="261" r:id="rId4"/>
    <p:sldId id="271" r:id="rId5"/>
    <p:sldId id="263" r:id="rId6"/>
    <p:sldId id="272" r:id="rId7"/>
    <p:sldId id="303" r:id="rId8"/>
    <p:sldId id="273" r:id="rId9"/>
    <p:sldId id="274" r:id="rId10"/>
    <p:sldId id="283" r:id="rId11"/>
    <p:sldId id="304" r:id="rId12"/>
    <p:sldId id="275" r:id="rId13"/>
    <p:sldId id="279" r:id="rId14"/>
    <p:sldId id="280" r:id="rId15"/>
    <p:sldId id="282" r:id="rId16"/>
    <p:sldId id="300" r:id="rId17"/>
    <p:sldId id="285" r:id="rId18"/>
    <p:sldId id="287" r:id="rId19"/>
    <p:sldId id="307" r:id="rId20"/>
    <p:sldId id="308" r:id="rId21"/>
    <p:sldId id="306" r:id="rId22"/>
    <p:sldId id="301" r:id="rId23"/>
    <p:sldId id="288" r:id="rId24"/>
    <p:sldId id="289" r:id="rId25"/>
    <p:sldId id="290" r:id="rId26"/>
    <p:sldId id="305" r:id="rId27"/>
    <p:sldId id="291" r:id="rId28"/>
    <p:sldId id="292" r:id="rId29"/>
    <p:sldId id="309" r:id="rId30"/>
    <p:sldId id="295" r:id="rId31"/>
    <p:sldId id="293" r:id="rId32"/>
    <p:sldId id="294" r:id="rId33"/>
    <p:sldId id="296" r:id="rId34"/>
    <p:sldId id="310" r:id="rId35"/>
    <p:sldId id="311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9F72581-1EE3-4BE4-B52A-085136A60589}">
          <p14:sldIdLst>
            <p14:sldId id="256"/>
            <p14:sldId id="298"/>
            <p14:sldId id="261"/>
            <p14:sldId id="271"/>
            <p14:sldId id="263"/>
            <p14:sldId id="272"/>
            <p14:sldId id="303"/>
            <p14:sldId id="273"/>
            <p14:sldId id="274"/>
            <p14:sldId id="283"/>
            <p14:sldId id="304"/>
            <p14:sldId id="275"/>
            <p14:sldId id="279"/>
            <p14:sldId id="280"/>
            <p14:sldId id="282"/>
            <p14:sldId id="300"/>
          </p14:sldIdLst>
        </p14:section>
        <p14:section name="Sezione senza titolo" id="{37697033-6338-46CB-A660-28A6468DFC03}">
          <p14:sldIdLst>
            <p14:sldId id="285"/>
            <p14:sldId id="287"/>
            <p14:sldId id="307"/>
            <p14:sldId id="308"/>
            <p14:sldId id="306"/>
            <p14:sldId id="301"/>
            <p14:sldId id="288"/>
            <p14:sldId id="289"/>
            <p14:sldId id="290"/>
            <p14:sldId id="305"/>
            <p14:sldId id="291"/>
            <p14:sldId id="292"/>
            <p14:sldId id="309"/>
            <p14:sldId id="295"/>
            <p14:sldId id="293"/>
            <p14:sldId id="294"/>
            <p14:sldId id="296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2677"/>
    <a:srgbClr val="1A9BFC"/>
    <a:srgbClr val="26262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852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58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System of national accounts: 1968, revisione 1993, 2008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Conti ibridi: insieme di conti in termini fisici e d in termini monetari</a:t>
            </a:r>
          </a:p>
          <a:p>
            <a:r>
              <a:rPr lang="it-IT" dirty="0"/>
              <a:t>Attività connesse con l’ambiente sono quelle di spesa per la protezione ambientale e di produzione di beni servizi ambientali</a:t>
            </a:r>
          </a:p>
          <a:p>
            <a:r>
              <a:rPr lang="it-IT" dirty="0"/>
              <a:t>Asset ambientali: terreno, risorse del suolo, risorse di legname, risorse idriche, altre risorse biologiche, risorse marine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7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Conti tematici: risorse idriche, biodiversità, emissioni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2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Gli ecosistemi si modificano a seguito di processi naturali o a causa delle azioni umane.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Esistono delle classi in cui sono aggregati gli  asset ecosistemici in base a delle caratteristiche comuni: foreste, terreni agricoli, aree urbane, aree marine ecc.)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La visione è User-side, antropocentrica, si guarda all’ecosistema solo nella misura in cui rappresenta un valore per l’uomo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89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la differenza positiva fra il prezzo che un individuo è disposto a pagare per ricevere un determinato bene o servizio e il prezzo di mercato dello stesso bene.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43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Bisogna sempre sottolineare che lo scopo nostro non è quello di dare un valore all’ambiente. E’ quello di dare un valore al contributo dell’ecosistema al consumo e alla produzione umana in modo coerente rispetto allo </a:t>
            </a:r>
            <a:r>
              <a:rPr lang="it-IT" dirty="0" err="1"/>
              <a:t>sna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3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D4812A7-C7D6-7542-9495-86D2A5F89521}" type="datetime1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8D42F-EEB8-D844-BCC2-FD260910283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58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129" y="5244663"/>
            <a:ext cx="7825947" cy="91665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13338"/>
            <a:ext cx="7825947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8" name="Google Shape;13;p2">
            <a:extLst>
              <a:ext uri="{FF2B5EF4-FFF2-40B4-BE49-F238E27FC236}">
                <a16:creationId xmlns:a16="http://schemas.microsoft.com/office/drawing/2014/main" id="{9CDDE09D-2FE0-6846-A4F1-F477A212A5E2}"/>
              </a:ext>
            </a:extLst>
          </p:cNvPr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47455" y="750578"/>
            <a:ext cx="1237503" cy="3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29" y="4091492"/>
            <a:ext cx="7825947" cy="749279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2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EDD6C21E-9194-1A44-8E91-3FE6FB0CF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825625"/>
            <a:ext cx="3943349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383" y="1817083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4EFFB2A0-8C78-EA4D-B889-9BB9A4490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551582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0441" y="1551581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B151D2-E702-0646-B826-312AD2815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51582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8443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7046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505697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5" name="Immagine 9">
            <a:extLst>
              <a:ext uri="{FF2B5EF4-FFF2-40B4-BE49-F238E27FC236}">
                <a16:creationId xmlns:a16="http://schemas.microsoft.com/office/drawing/2014/main" id="{C33081BE-57A8-8241-ABAE-14C00A755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41FA40A-493B-FB4C-A10B-BCCBB83D4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222" y="2501205"/>
            <a:ext cx="2193367" cy="18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1;p4">
            <a:extLst>
              <a:ext uri="{FF2B5EF4-FFF2-40B4-BE49-F238E27FC236}">
                <a16:creationId xmlns:a16="http://schemas.microsoft.com/office/drawing/2014/main" id="{93CC0BB5-2F2A-1B48-B507-5DF05040F6C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7" y="750578"/>
            <a:ext cx="1243941" cy="3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50670"/>
            <a:ext cx="7825947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30" y="4512247"/>
            <a:ext cx="7825840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02829"/>
            <a:ext cx="7825947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8" name="Google Shape;21;p4">
            <a:extLst>
              <a:ext uri="{FF2B5EF4-FFF2-40B4-BE49-F238E27FC236}">
                <a16:creationId xmlns:a16="http://schemas.microsoft.com/office/drawing/2014/main" id="{9ABE2D15-461D-C846-A336-48C5229F459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7" y="750578"/>
            <a:ext cx="1243941" cy="31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1381"/>
            <a:ext cx="78867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B2CFC9B8-10B6-FF41-89E8-6F9763D3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8338"/>
            <a:ext cx="78867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531917"/>
            <a:ext cx="78867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1E97AF72-C704-8A4B-959A-A88938B81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DBE64A5E-6F93-3C4B-B143-39D5C8E6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CCE05D45-DD0D-E743-8C7D-C0CA92158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0293" cy="6060558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DBE64A5E-6F93-3C4B-B143-39D5C8E6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543054"/>
            <a:ext cx="7886700" cy="4024630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2" name="Immagine 9">
            <a:extLst>
              <a:ext uri="{FF2B5EF4-FFF2-40B4-BE49-F238E27FC236}">
                <a16:creationId xmlns:a16="http://schemas.microsoft.com/office/drawing/2014/main" id="{1C3C8049-EF31-FF4C-AFB0-E5D59619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79CE1FB6-2DC1-BF4C-AA86-092E89659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28650" y="6476142"/>
            <a:ext cx="463796" cy="1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31917"/>
            <a:ext cx="78867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7" r:id="rId6"/>
    <p:sldLayoutId id="2147483669" r:id="rId7"/>
    <p:sldLayoutId id="2147483663" r:id="rId8"/>
    <p:sldLayoutId id="2147483654" r:id="rId9"/>
    <p:sldLayoutId id="2147483657" r:id="rId10"/>
    <p:sldLayoutId id="2147483668" r:id="rId11"/>
    <p:sldLayoutId id="2147483666" r:id="rId12"/>
    <p:sldLayoutId id="2147483665" r:id="rId13"/>
    <p:sldLayoutId id="2147483658" r:id="rId14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Dott. Elena Lagomarsino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Contabilità ecosistemica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Le linee guida del SEEA-EEA</a:t>
            </a:r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3DE4136-3793-4F8B-BF34-CF5610B7E0D9}"/>
              </a:ext>
            </a:extLst>
          </p:cNvPr>
          <p:cNvSpPr/>
          <p:nvPr/>
        </p:nvSpPr>
        <p:spPr>
          <a:xfrm>
            <a:off x="663003" y="2622624"/>
            <a:ext cx="2380890" cy="25706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Ecosistema: Terreni agricoli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A95AE37-5DD7-44A9-82CF-E1E1BD8CE920}"/>
              </a:ext>
            </a:extLst>
          </p:cNvPr>
          <p:cNvCxnSpPr>
            <a:cxnSpLocks/>
          </p:cNvCxnSpPr>
          <p:nvPr/>
        </p:nvCxnSpPr>
        <p:spPr>
          <a:xfrm>
            <a:off x="3153880" y="3907960"/>
            <a:ext cx="15786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7DCCC4C8-F1B6-4D9E-B207-205C20E45EB5}"/>
              </a:ext>
            </a:extLst>
          </p:cNvPr>
          <p:cNvSpPr/>
          <p:nvPr/>
        </p:nvSpPr>
        <p:spPr>
          <a:xfrm>
            <a:off x="4914747" y="3105705"/>
            <a:ext cx="1966821" cy="16045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Beneficio:</a:t>
            </a:r>
          </a:p>
          <a:p>
            <a:pPr algn="ctr"/>
            <a:r>
              <a:rPr lang="it-IT" sz="1400" dirty="0"/>
              <a:t>valore del raccolto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978979-C96A-4961-8BEE-D621082C50BB}"/>
              </a:ext>
            </a:extLst>
          </p:cNvPr>
          <p:cNvSpPr txBox="1"/>
          <p:nvPr/>
        </p:nvSpPr>
        <p:spPr>
          <a:xfrm>
            <a:off x="3205638" y="2984932"/>
            <a:ext cx="1595887" cy="11559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1" i="1" dirty="0">
                <a:latin typeface="Fira Sans" panose="020B0503050000020004" pitchFamily="34" charset="0"/>
              </a:rPr>
              <a:t>Servizio Ecosistemico</a:t>
            </a:r>
            <a:r>
              <a:rPr lang="it-IT" sz="1050" b="0" i="1" dirty="0">
                <a:latin typeface="Fira Sans" panose="020B0503050000020004" pitchFamily="34" charset="0"/>
              </a:rPr>
              <a:t>: </a:t>
            </a:r>
          </a:p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Estrazione di acqua e </a:t>
            </a: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Nutrimenti dal suolo, </a:t>
            </a:r>
            <a:endParaRPr lang="it-IT" sz="1050" i="1" dirty="0">
              <a:latin typeface="Fira Sans" panose="020B0503050000020004" pitchFamily="34" charset="0"/>
            </a:endParaRP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Pollinazione ecc.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2ED6544-77B3-4424-B21E-4B87B675AA7B}"/>
              </a:ext>
            </a:extLst>
          </p:cNvPr>
          <p:cNvCxnSpPr/>
          <p:nvPr/>
        </p:nvCxnSpPr>
        <p:spPr>
          <a:xfrm>
            <a:off x="1797348" y="1630581"/>
            <a:ext cx="0" cy="871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1D2F1F-757A-4FD2-9F0B-A551FD6EB71E}"/>
              </a:ext>
            </a:extLst>
          </p:cNvPr>
          <p:cNvSpPr txBox="1"/>
          <p:nvPr/>
        </p:nvSpPr>
        <p:spPr>
          <a:xfrm>
            <a:off x="5853947" y="202309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Lavoro,</a:t>
            </a: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Beni intermedi: trattore </a:t>
            </a:r>
            <a:r>
              <a:rPr lang="it-IT" sz="1050" b="0" i="1" dirty="0" err="1">
                <a:latin typeface="Fira Sans" panose="020B0503050000020004" pitchFamily="34" charset="0"/>
              </a:rPr>
              <a:t>ecc</a:t>
            </a:r>
            <a:endParaRPr lang="it-IT" sz="1050" b="0" i="1" dirty="0">
              <a:latin typeface="Fira Sans" panose="020B0503050000020004" pitchFamily="34" charset="0"/>
            </a:endParaRPr>
          </a:p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Capitale: energia, fertilizzante </a:t>
            </a:r>
            <a:r>
              <a:rPr lang="it-IT" sz="1050" i="1" dirty="0" err="1">
                <a:latin typeface="Fira Sans" panose="020B0503050000020004" pitchFamily="34" charset="0"/>
              </a:rPr>
              <a:t>ecc</a:t>
            </a:r>
            <a:endParaRPr lang="it-IT" sz="1050" b="0" i="1" dirty="0">
              <a:latin typeface="Fira Sans" panose="020B05030500000200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9532191-A1A1-4268-A4B6-CB95F6170646}"/>
              </a:ext>
            </a:extLst>
          </p:cNvPr>
          <p:cNvSpPr txBox="1"/>
          <p:nvPr/>
        </p:nvSpPr>
        <p:spPr>
          <a:xfrm>
            <a:off x="6881568" y="31057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endParaRPr lang="it-IT" sz="1050" b="0" i="1" dirty="0">
              <a:latin typeface="Fira Sans" panose="020B05030500000200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8C67929-CA96-4C54-B72F-978337080CFF}"/>
              </a:ext>
            </a:extLst>
          </p:cNvPr>
          <p:cNvSpPr/>
          <p:nvPr/>
        </p:nvSpPr>
        <p:spPr>
          <a:xfrm>
            <a:off x="530370" y="1376108"/>
            <a:ext cx="7652709" cy="47100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D77109-878F-4377-AE3A-DF686479ECD2}"/>
              </a:ext>
            </a:extLst>
          </p:cNvPr>
          <p:cNvSpPr txBox="1"/>
          <p:nvPr/>
        </p:nvSpPr>
        <p:spPr>
          <a:xfrm>
            <a:off x="1797348" y="15874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Costi di mantenimento</a:t>
            </a:r>
            <a:endParaRPr lang="it-IT" sz="1050" b="0" i="1" dirty="0">
              <a:latin typeface="Fira Sans" panose="020B0503050000020004" pitchFamily="34" charset="0"/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B8110C6-76E9-493E-A029-68C9B5B0A2A6}"/>
              </a:ext>
            </a:extLst>
          </p:cNvPr>
          <p:cNvCxnSpPr/>
          <p:nvPr/>
        </p:nvCxnSpPr>
        <p:spPr>
          <a:xfrm>
            <a:off x="5835252" y="2186987"/>
            <a:ext cx="0" cy="871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3DE4136-3793-4F8B-BF34-CF5610B7E0D9}"/>
              </a:ext>
            </a:extLst>
          </p:cNvPr>
          <p:cNvSpPr/>
          <p:nvPr/>
        </p:nvSpPr>
        <p:spPr>
          <a:xfrm>
            <a:off x="692271" y="2626742"/>
            <a:ext cx="2380890" cy="25706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Ecosistema: prati pascoli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DCCC4C8-F1B6-4D9E-B207-205C20E45EB5}"/>
              </a:ext>
            </a:extLst>
          </p:cNvPr>
          <p:cNvSpPr/>
          <p:nvPr/>
        </p:nvSpPr>
        <p:spPr>
          <a:xfrm>
            <a:off x="4882550" y="3049441"/>
            <a:ext cx="1966821" cy="1604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Beneficio: foraggio che nutre un gregge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A95AE37-5DD7-44A9-82CF-E1E1BD8CE920}"/>
              </a:ext>
            </a:extLst>
          </p:cNvPr>
          <p:cNvCxnSpPr>
            <a:cxnSpLocks/>
          </p:cNvCxnSpPr>
          <p:nvPr/>
        </p:nvCxnSpPr>
        <p:spPr>
          <a:xfrm>
            <a:off x="3183148" y="3912078"/>
            <a:ext cx="15786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978979-C96A-4961-8BEE-D621082C50BB}"/>
              </a:ext>
            </a:extLst>
          </p:cNvPr>
          <p:cNvSpPr txBox="1"/>
          <p:nvPr/>
        </p:nvSpPr>
        <p:spPr>
          <a:xfrm>
            <a:off x="3234906" y="2989050"/>
            <a:ext cx="1595887" cy="11559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1" i="1" dirty="0">
                <a:latin typeface="Fira Sans" panose="020B0503050000020004" pitchFamily="34" charset="0"/>
              </a:rPr>
              <a:t>Servizio Ecosistemico</a:t>
            </a:r>
            <a:r>
              <a:rPr lang="it-IT" sz="1050" b="0" i="1" dirty="0">
                <a:latin typeface="Fira Sans" panose="020B0503050000020004" pitchFamily="34" charset="0"/>
              </a:rPr>
              <a:t>: </a:t>
            </a: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produzione di foraggio</a:t>
            </a: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per gli animali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2ED6544-77B3-4424-B21E-4B87B675AA7B}"/>
              </a:ext>
            </a:extLst>
          </p:cNvPr>
          <p:cNvCxnSpPr/>
          <p:nvPr/>
        </p:nvCxnSpPr>
        <p:spPr>
          <a:xfrm>
            <a:off x="1826616" y="1634699"/>
            <a:ext cx="0" cy="871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1D2F1F-757A-4FD2-9F0B-A551FD6EB71E}"/>
              </a:ext>
            </a:extLst>
          </p:cNvPr>
          <p:cNvSpPr txBox="1"/>
          <p:nvPr/>
        </p:nvSpPr>
        <p:spPr>
          <a:xfrm>
            <a:off x="5883215" y="20272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Input per il mantenimento </a:t>
            </a:r>
          </a:p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degli animali es. veterinario,</a:t>
            </a:r>
          </a:p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Lavoro del pastore</a:t>
            </a:r>
            <a:endParaRPr lang="it-IT" sz="1050" b="0" i="1" dirty="0">
              <a:latin typeface="Fira Sans" panose="020B05030500000200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B523E0A-7FCC-42C5-B539-82F22C38352C}"/>
              </a:ext>
            </a:extLst>
          </p:cNvPr>
          <p:cNvCxnSpPr/>
          <p:nvPr/>
        </p:nvCxnSpPr>
        <p:spPr>
          <a:xfrm>
            <a:off x="7013276" y="3851695"/>
            <a:ext cx="8108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9532191-A1A1-4268-A4B6-CB95F6170646}"/>
              </a:ext>
            </a:extLst>
          </p:cNvPr>
          <p:cNvSpPr txBox="1"/>
          <p:nvPr/>
        </p:nvSpPr>
        <p:spPr>
          <a:xfrm>
            <a:off x="6910836" y="31098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Carne, latte,</a:t>
            </a:r>
          </a:p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a</a:t>
            </a:r>
            <a:r>
              <a:rPr lang="it-IT" sz="1050" b="0" i="1" dirty="0">
                <a:latin typeface="Fira Sans" panose="020B0503050000020004" pitchFamily="34" charset="0"/>
              </a:rPr>
              <a:t>nimali…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1946FF1-22B2-4FEF-BC96-20C624BAB006}"/>
              </a:ext>
            </a:extLst>
          </p:cNvPr>
          <p:cNvCxnSpPr>
            <a:cxnSpLocks/>
          </p:cNvCxnSpPr>
          <p:nvPr/>
        </p:nvCxnSpPr>
        <p:spPr>
          <a:xfrm flipH="1">
            <a:off x="2915729" y="4218319"/>
            <a:ext cx="1966821" cy="54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2F4F3DB-7144-40DF-804A-E001BE09090F}"/>
              </a:ext>
            </a:extLst>
          </p:cNvPr>
          <p:cNvSpPr txBox="1"/>
          <p:nvPr/>
        </p:nvSpPr>
        <p:spPr>
          <a:xfrm>
            <a:off x="3644659" y="437790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Letame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8C67929-CA96-4C54-B72F-978337080CFF}"/>
              </a:ext>
            </a:extLst>
          </p:cNvPr>
          <p:cNvSpPr/>
          <p:nvPr/>
        </p:nvSpPr>
        <p:spPr>
          <a:xfrm>
            <a:off x="559638" y="1380226"/>
            <a:ext cx="7652709" cy="47100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D77109-878F-4377-AE3A-DF686479ECD2}"/>
              </a:ext>
            </a:extLst>
          </p:cNvPr>
          <p:cNvSpPr txBox="1"/>
          <p:nvPr/>
        </p:nvSpPr>
        <p:spPr>
          <a:xfrm>
            <a:off x="1826616" y="159157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i="1" dirty="0">
                <a:latin typeface="Fira Sans" panose="020B0503050000020004" pitchFamily="34" charset="0"/>
              </a:rPr>
              <a:t>Input per il mantenimento </a:t>
            </a:r>
          </a:p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del prato (</a:t>
            </a:r>
            <a:r>
              <a:rPr lang="it-IT" sz="1050" b="0" i="1" dirty="0" err="1">
                <a:latin typeface="Fira Sans" panose="020B0503050000020004" pitchFamily="34" charset="0"/>
              </a:rPr>
              <a:t>sfalciatura</a:t>
            </a:r>
            <a:r>
              <a:rPr lang="it-IT" sz="1050" b="0" i="1" dirty="0">
                <a:latin typeface="Fira Sans" panose="020B0503050000020004" pitchFamily="34" charset="0"/>
              </a:rPr>
              <a:t> </a:t>
            </a:r>
            <a:r>
              <a:rPr lang="it-IT" sz="1050" b="0" i="1" dirty="0" err="1">
                <a:latin typeface="Fira Sans" panose="020B0503050000020004" pitchFamily="34" charset="0"/>
              </a:rPr>
              <a:t>ecc</a:t>
            </a:r>
            <a:r>
              <a:rPr lang="it-IT" sz="1050" b="0" i="1" dirty="0">
                <a:latin typeface="Fira Sans" panose="020B0503050000020004" pitchFamily="34" charset="0"/>
              </a:rPr>
              <a:t>)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B8110C6-76E9-493E-A029-68C9B5B0A2A6}"/>
              </a:ext>
            </a:extLst>
          </p:cNvPr>
          <p:cNvCxnSpPr/>
          <p:nvPr/>
        </p:nvCxnSpPr>
        <p:spPr>
          <a:xfrm>
            <a:off x="5865960" y="2007278"/>
            <a:ext cx="0" cy="871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01C6C4-864C-C048-BB32-8A0EEAE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B1225-25C2-B240-9833-49A7D7C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" y="257349"/>
            <a:ext cx="7886700" cy="988662"/>
          </a:xfrm>
        </p:spPr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SEEA-EEA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AFF0C63-F8EC-40D9-B8E4-6ED1524F3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88FCE7-F6DE-4D69-873D-08D11641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937"/>
            <a:ext cx="9144000" cy="4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457" y="107162"/>
            <a:ext cx="7886700" cy="762000"/>
          </a:xfrm>
        </p:spPr>
        <p:txBody>
          <a:bodyPr/>
          <a:lstStyle/>
          <a:p>
            <a:r>
              <a:rPr lang="it-IT" dirty="0"/>
              <a:t>CLASSI DI SERVIZI ECOSISTEMICI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5391" y="159371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7D2EA8-8254-40B8-A297-5AAA703F9316}"/>
              </a:ext>
            </a:extLst>
          </p:cNvPr>
          <p:cNvSpPr/>
          <p:nvPr/>
        </p:nvSpPr>
        <p:spPr>
          <a:xfrm>
            <a:off x="38305" y="1593718"/>
            <a:ext cx="84797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Seguendo la classificazione del CICES, i servizi ecosistemici possono essere di: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accent5"/>
                </a:solidFill>
                <a:latin typeface="Fira Sans "/>
              </a:rPr>
              <a:t>FORNITURA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rappresentano i contributi materiali ed energetici generati dall’ecosistema alla produzione di beni come, ad esempio, pesci e legname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accent5"/>
                </a:solidFill>
                <a:latin typeface="Fira Sans "/>
              </a:rPr>
              <a:t>REGOLAZIONE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derivano dalla capacità degli ecosistemi di regolare i cicli climatici, idrologici e biochimici e una varietà di processi biologici, ad esempio il sequestro della CO2 o il controllo idrogeologico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accent5"/>
                </a:solidFill>
                <a:latin typeface="Fira Sans "/>
              </a:rPr>
              <a:t>CULTURALI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contribuiscono alle attività ricreative e turistiche, ad esempio alle attività subacquee o di trekking </a:t>
            </a:r>
            <a:endParaRPr lang="it-IT" altLang="it-IT" b="1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</p:txBody>
      </p:sp>
    </p:spTree>
    <p:extLst>
      <p:ext uri="{BB962C8B-B14F-4D97-AF65-F5344CB8AC3E}">
        <p14:creationId xmlns:p14="http://schemas.microsoft.com/office/powerpoint/2010/main" val="171641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/>
          <a:lstStyle/>
          <a:p>
            <a:r>
              <a:rPr lang="it-IT" dirty="0"/>
              <a:t>TIPOLOGIE DI SERVIZI ECOSISTEMICI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5391" y="159371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7D2EA8-8254-40B8-A297-5AAA703F9316}"/>
              </a:ext>
            </a:extLst>
          </p:cNvPr>
          <p:cNvSpPr/>
          <p:nvPr/>
        </p:nvSpPr>
        <p:spPr>
          <a:xfrm>
            <a:off x="-33428" y="1266602"/>
            <a:ext cx="84797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SERVIZI PRIVATI: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contribuiscono a benefici appropriati da singole unità istituzionali (es. individui, imprese). Sono SNA.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SERVIZI PUBBLICI: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contribuiscono a generare benefici per la società intera. Sono sia SNA (es. attività di ricerca scientifica) che NON-SNA (es. assorbimento di CO2). 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89F3AC1-19F5-4083-8C79-966C810D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67" y="2937426"/>
            <a:ext cx="4390641" cy="3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9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626242"/>
            <a:ext cx="7886700" cy="762000"/>
          </a:xfrm>
        </p:spPr>
        <p:txBody>
          <a:bodyPr/>
          <a:lstStyle/>
          <a:p>
            <a:r>
              <a:rPr lang="it-IT" dirty="0"/>
              <a:t>IDENTIFICAZIONE DEI BENEFICIARI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0" y="1581021"/>
            <a:ext cx="84797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E’ importante individuare chi sono i beneficiari dei servizi e renderli espliciti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Si possono considerare tre categorie: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Imprese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es. ristoranti, centri </a:t>
            </a:r>
            <a:r>
              <a:rPr lang="it-IT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diving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Consumo privato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es. bagnanti in spiagge pubbliche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Consumo pubblico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es. società intera</a:t>
            </a:r>
          </a:p>
          <a:p>
            <a:pPr marL="742950" lvl="1" indent="-285750">
              <a:spcBef>
                <a:spcPct val="0"/>
              </a:spcBef>
              <a:buFontTx/>
              <a:buChar char="-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Questo ci consente poi di riuscire a compilare delle tabelle Supply/Use dove viene messo in evidenza chi usa i servizi ecosistemici prodotti dallo stock considerato</a:t>
            </a:r>
          </a:p>
        </p:txBody>
      </p:sp>
    </p:spTree>
    <p:extLst>
      <p:ext uri="{BB962C8B-B14F-4D97-AF65-F5344CB8AC3E}">
        <p14:creationId xmlns:p14="http://schemas.microsoft.com/office/powerpoint/2010/main" val="279163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9EAE9-98F0-0A46-9326-81E8D3893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  <a:t>CONTABILITA’ ECOSISTEMICA – SEEA-EEA</a:t>
            </a:r>
            <a:b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b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it-IT" altLang="it-IT" b="0" i="1" dirty="0">
                <a:solidFill>
                  <a:schemeClr val="tx2"/>
                </a:solidFill>
                <a:latin typeface="Trebuchet MS" panose="020B0603020202020204" pitchFamily="34" charset="0"/>
              </a:rPr>
              <a:t>Gli schemi contabili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946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ESEMPIO DI SCHEMA CONTABILE:</a:t>
            </a:r>
          </a:p>
          <a:p>
            <a:r>
              <a:rPr lang="it-IT" dirty="0"/>
              <a:t>ESTENSIONE E CONDIZIONE DELLO STOCK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5391" y="159371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39A988-2947-4EEC-B930-23A102FC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0" y="1105884"/>
            <a:ext cx="8021469" cy="49159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7BAABA-C804-4A09-9C73-AFDB984B5C19}"/>
              </a:ext>
            </a:extLst>
          </p:cNvPr>
          <p:cNvSpPr txBox="1"/>
          <p:nvPr/>
        </p:nvSpPr>
        <p:spPr>
          <a:xfrm>
            <a:off x="559195" y="58070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Fonte: SEEA-EEA</a:t>
            </a:r>
          </a:p>
          <a:p>
            <a:pPr marL="0" indent="0" algn="l">
              <a:buNone/>
            </a:pPr>
            <a:endParaRPr lang="it-IT" sz="1050" b="0" i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0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ESEMPIO DI SCHEMA CONTABILE:</a:t>
            </a:r>
          </a:p>
          <a:p>
            <a:r>
              <a:rPr lang="it-IT" dirty="0"/>
              <a:t>SERVIZI ECOSISTEMICI IN TERMINI FISICI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5391" y="159371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D14151-C2A8-4500-947B-7F915137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795462"/>
            <a:ext cx="6572250" cy="32670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DD88F9-52F8-4E34-B329-475CD278733F}"/>
              </a:ext>
            </a:extLst>
          </p:cNvPr>
          <p:cNvSpPr txBox="1"/>
          <p:nvPr/>
        </p:nvSpPr>
        <p:spPr>
          <a:xfrm>
            <a:off x="1524001" y="49079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050" b="0" i="1" dirty="0">
                <a:latin typeface="Fira Sans" panose="020B0503050000020004" pitchFamily="34" charset="0"/>
              </a:rPr>
              <a:t>Fonte: SEEA-EEA</a:t>
            </a:r>
          </a:p>
          <a:p>
            <a:pPr marL="0" indent="0" algn="l">
              <a:buNone/>
            </a:pPr>
            <a:endParaRPr lang="it-IT" sz="1050" b="0" i="1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5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8BA5F2-7300-448B-AA1E-B3ADAE815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85873"/>
            <a:ext cx="7886700" cy="762000"/>
          </a:xfrm>
        </p:spPr>
        <p:txBody>
          <a:bodyPr/>
          <a:lstStyle/>
          <a:p>
            <a:r>
              <a:rPr lang="it-IT" dirty="0"/>
              <a:t>Lake </a:t>
            </a:r>
            <a:r>
              <a:rPr lang="it-IT" dirty="0" err="1"/>
              <a:t>district</a:t>
            </a:r>
            <a:r>
              <a:rPr lang="it-IT" dirty="0"/>
              <a:t> national park – Ministero dell’ambiente UK e governo scozzese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5261DE-AF66-4BEA-9258-2269EDF24C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8B095E-23F9-4CC6-B318-DA07F8E8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43012"/>
            <a:ext cx="6134100" cy="33051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934BA5-BD57-4C1A-BD0B-2589F847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548187"/>
            <a:ext cx="4876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88" y="740229"/>
            <a:ext cx="8617122" cy="583254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it-IT" altLang="it-IT" sz="1800" dirty="0">
                <a:latin typeface="Fira Sans "/>
              </a:rPr>
              <a:t>A partire dagli anni ’90, le organizzazioni internazionali hanno iniziato a sviluppare nuovi conti economico-ambientali per </a:t>
            </a:r>
            <a:r>
              <a:rPr lang="it-IT" altLang="it-IT" sz="1800" b="1" dirty="0">
                <a:latin typeface="Fira Sans "/>
              </a:rPr>
              <a:t>rendere esplicito il rapporto tra ambiente e attività economica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800" b="1" dirty="0">
              <a:latin typeface="Fira Sans 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800" b="1" u="sng" dirty="0">
                <a:latin typeface="Fira Sans "/>
              </a:rPr>
              <a:t>Perché?</a:t>
            </a:r>
          </a:p>
          <a:p>
            <a:pPr>
              <a:spcBef>
                <a:spcPct val="0"/>
              </a:spcBef>
            </a:pPr>
            <a:r>
              <a:rPr lang="it-IT" altLang="it-IT" sz="1800" dirty="0">
                <a:latin typeface="Fira Sans "/>
              </a:rPr>
              <a:t>Da un lato, vi è una crescente preoccupazione per </a:t>
            </a:r>
            <a:r>
              <a:rPr lang="it-IT" altLang="it-IT" sz="1800" b="1" dirty="0">
                <a:latin typeface="Fira Sans "/>
              </a:rPr>
              <a:t>l'effetto dell'attività economica di ciascun paese sull'ambiente</a:t>
            </a:r>
            <a:r>
              <a:rPr lang="it-IT" altLang="it-IT" sz="1800" dirty="0">
                <a:latin typeface="Fira Sans "/>
              </a:rPr>
              <a:t> a livello locale e globale. Dall'altro, c'è un crescente riconoscimento del fatto che </a:t>
            </a:r>
            <a:r>
              <a:rPr lang="it-IT" altLang="it-IT" sz="1800" b="1" dirty="0">
                <a:latin typeface="Fira Sans "/>
              </a:rPr>
              <a:t>la crescita economica e il benessere umano dipendono da benefici generati dall'ambiente</a:t>
            </a:r>
            <a:r>
              <a:rPr lang="it-IT" altLang="it-IT" sz="1800" dirty="0">
                <a:latin typeface="Fira Sans "/>
              </a:rPr>
              <a:t>.</a:t>
            </a:r>
            <a:endParaRPr lang="it-IT" altLang="it-IT" sz="1800" dirty="0">
              <a:latin typeface="Trebuchet MS" panose="020B0603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588" y="285231"/>
            <a:ext cx="7886700" cy="762000"/>
          </a:xfrm>
        </p:spPr>
        <p:txBody>
          <a:bodyPr/>
          <a:lstStyle/>
          <a:p>
            <a:r>
              <a:rPr lang="it-IT" dirty="0"/>
              <a:t>Gli sforzi a livello internazionale ed Europeo per sviluppare una contabilità economico-ambientale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B9479C-2F9B-4B44-AC74-07194FB664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6E2BA6-258C-4FE8-8189-037B17B9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941"/>
            <a:ext cx="9144000" cy="29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C60E46-2E23-42C8-BCBF-2B60C912DF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05F9A1-90AD-4395-A5DB-62A28803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80" y="136520"/>
            <a:ext cx="5042534" cy="64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9EAE9-98F0-0A46-9326-81E8D3893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  <a:t>CONTABILITA’ ECOSISTEMICA – SEEA-EEA</a:t>
            </a:r>
            <a:b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br>
              <a:rPr lang="it-IT" altLang="it-IT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it-IT" altLang="it-IT" b="0" i="1" dirty="0">
                <a:solidFill>
                  <a:schemeClr val="tx2"/>
                </a:solidFill>
                <a:latin typeface="Trebuchet MS" panose="020B0603020202020204" pitchFamily="34" charset="0"/>
              </a:rPr>
              <a:t>Valutazione economica dei servizi ecosistemici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8834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139864"/>
            <a:ext cx="7886700" cy="762000"/>
          </a:xfrm>
        </p:spPr>
        <p:txBody>
          <a:bodyPr/>
          <a:lstStyle/>
          <a:p>
            <a:r>
              <a:rPr lang="it-IT" dirty="0"/>
              <a:t>LA VALUTAZIONE ECONOMICA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0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117534" y="901864"/>
            <a:ext cx="847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Due concetti di valore: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Valori di scambio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Valori di benessere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374FE7-C0B3-44E2-804F-FFE227E6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51" y="2147406"/>
            <a:ext cx="4925105" cy="3991254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6DB3CF7-4455-43EF-B05F-01AE23D46AA7}"/>
              </a:ext>
            </a:extLst>
          </p:cNvPr>
          <p:cNvCxnSpPr>
            <a:cxnSpLocks/>
          </p:cNvCxnSpPr>
          <p:nvPr/>
        </p:nvCxnSpPr>
        <p:spPr>
          <a:xfrm>
            <a:off x="1981201" y="2514953"/>
            <a:ext cx="772885" cy="40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788937A-32B7-4CF4-A911-383BF5E6E4B9}"/>
              </a:ext>
            </a:extLst>
          </p:cNvPr>
          <p:cNvCxnSpPr>
            <a:cxnSpLocks/>
          </p:cNvCxnSpPr>
          <p:nvPr/>
        </p:nvCxnSpPr>
        <p:spPr>
          <a:xfrm>
            <a:off x="1981201" y="5535862"/>
            <a:ext cx="957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4CA63CC-24A8-48B2-AC7A-B3544D6B6435}"/>
              </a:ext>
            </a:extLst>
          </p:cNvPr>
          <p:cNvCxnSpPr>
            <a:cxnSpLocks/>
          </p:cNvCxnSpPr>
          <p:nvPr/>
        </p:nvCxnSpPr>
        <p:spPr>
          <a:xfrm>
            <a:off x="1981201" y="4846103"/>
            <a:ext cx="772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637DA0E-E2E4-4668-9AF9-0CC12B0BC595}"/>
              </a:ext>
            </a:extLst>
          </p:cNvPr>
          <p:cNvCxnSpPr>
            <a:cxnSpLocks/>
          </p:cNvCxnSpPr>
          <p:nvPr/>
        </p:nvCxnSpPr>
        <p:spPr>
          <a:xfrm flipH="1">
            <a:off x="4571999" y="3647143"/>
            <a:ext cx="1077688" cy="8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0D4559-2FB6-4811-AAF5-705A0CEAD16A}"/>
              </a:ext>
            </a:extLst>
          </p:cNvPr>
          <p:cNvSpPr txBox="1"/>
          <p:nvPr/>
        </p:nvSpPr>
        <p:spPr>
          <a:xfrm>
            <a:off x="6041571" y="31241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endParaRPr lang="it-IT" sz="1050" b="0" i="1" dirty="0">
              <a:latin typeface="Fira Sans" panose="020B05030500000200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4C6E396-4BEF-4427-AE40-BC1CAF39FE8F}"/>
              </a:ext>
            </a:extLst>
          </p:cNvPr>
          <p:cNvSpPr txBox="1"/>
          <p:nvPr/>
        </p:nvSpPr>
        <p:spPr>
          <a:xfrm>
            <a:off x="5725885" y="317637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Punto di equilibrio caratterizzato da</a:t>
            </a:r>
          </a:p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prezzo P e quantità Q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AF75F4-DAFC-4E43-8CC6-5D6A79B9E817}"/>
              </a:ext>
            </a:extLst>
          </p:cNvPr>
          <p:cNvSpPr txBox="1"/>
          <p:nvPr/>
        </p:nvSpPr>
        <p:spPr>
          <a:xfrm>
            <a:off x="853339" y="195550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Surplus del </a:t>
            </a:r>
          </a:p>
          <a:p>
            <a:pPr marL="0" indent="0" algn="l">
              <a:buNone/>
            </a:pPr>
            <a:r>
              <a:rPr lang="it-IT" sz="1200" i="1" dirty="0">
                <a:latin typeface="Fira Sans" panose="020B0503050000020004" pitchFamily="34" charset="0"/>
              </a:rPr>
              <a:t>consumatore</a:t>
            </a:r>
            <a:endParaRPr lang="it-IT" sz="1200" b="0" i="1" dirty="0">
              <a:latin typeface="Fira Sans" panose="020B05030500000200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451744A-D658-4085-812A-1963712E2432}"/>
              </a:ext>
            </a:extLst>
          </p:cNvPr>
          <p:cNvSpPr txBox="1"/>
          <p:nvPr/>
        </p:nvSpPr>
        <p:spPr>
          <a:xfrm>
            <a:off x="853339" y="43889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Surplus del </a:t>
            </a:r>
          </a:p>
          <a:p>
            <a:pPr marL="0" indent="0" algn="l">
              <a:buNone/>
            </a:pPr>
            <a:r>
              <a:rPr lang="it-IT" sz="1200" i="1" dirty="0">
                <a:latin typeface="Fira Sans" panose="020B0503050000020004" pitchFamily="34" charset="0"/>
              </a:rPr>
              <a:t>produttore</a:t>
            </a:r>
            <a:endParaRPr lang="it-IT" sz="1200" b="0" i="1" dirty="0">
              <a:latin typeface="Fira Sans" panose="020B05030500000200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BE9CF3A-0EB5-455F-9D83-30D964F2C7C3}"/>
              </a:ext>
            </a:extLst>
          </p:cNvPr>
          <p:cNvSpPr txBox="1"/>
          <p:nvPr/>
        </p:nvSpPr>
        <p:spPr>
          <a:xfrm>
            <a:off x="853339" y="49985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Costi di</a:t>
            </a:r>
          </a:p>
          <a:p>
            <a:pPr marL="0" indent="0" algn="l">
              <a:buNone/>
            </a:pPr>
            <a:r>
              <a:rPr lang="it-IT" sz="1200" b="0" i="1" dirty="0">
                <a:latin typeface="Fira Sans" panose="020B0503050000020004" pitchFamily="34" charset="0"/>
              </a:rPr>
              <a:t>produzione</a:t>
            </a:r>
          </a:p>
        </p:txBody>
      </p:sp>
    </p:spTree>
    <p:extLst>
      <p:ext uri="{BB962C8B-B14F-4D97-AF65-F5344CB8AC3E}">
        <p14:creationId xmlns:p14="http://schemas.microsoft.com/office/powerpoint/2010/main" val="365300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626242"/>
            <a:ext cx="7886700" cy="762000"/>
          </a:xfrm>
        </p:spPr>
        <p:txBody>
          <a:bodyPr/>
          <a:lstStyle/>
          <a:p>
            <a:r>
              <a:rPr lang="it-IT" dirty="0"/>
              <a:t>LA VALUTAZIONE NEL SEEA-EEA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0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568359"/>
            <a:ext cx="84797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Il SEEA-EEA, per rendere comparabili i conti ambientali con il SNA, utilizza il concetto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valore di scambio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Lo scopo è quindi quello di valutare la quantità di servizi ecosistemici ai prezzi di mercato 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che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avrebbero prevalso se i servizi fossero stati scambiati sul mercato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 invece avessimo voluto fare analisi di valutazione di policy, ci sarebbe potuto interessare il concetto di valore di benessere, che tiene in considerazione anche il surplus del consumatore.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75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17" y="245242"/>
            <a:ext cx="7886700" cy="762000"/>
          </a:xfrm>
        </p:spPr>
        <p:txBody>
          <a:bodyPr/>
          <a:lstStyle/>
          <a:p>
            <a:r>
              <a:rPr lang="it-IT" dirty="0"/>
              <a:t>CONCETTI CHIAVE SULLA VALUTAZIONE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0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145595"/>
            <a:ext cx="8479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Il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PREZZO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di mercato è definito come la quantità di moneta che chi compra è disposto a pagare per acquistare un bene o un servizio da un venditore disponibile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Le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TRANSAZIONI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sono definite come interazioni tra unità istituzionali (società, famiglie, governi) o interazioni all’interno della stessa unità istituzionale (es. produzione familiare per uso proprio) legate ad un flusso economico.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La maggior parte delle transazioni sono monetarie e sono associate ad un prezzo osservabile. Altre, però, sono non monetarie e per queste ultime si deve stimare un prezzo.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Nel SNA, in mancanza di una transazione monetaria, il prezzo si stima utilizzando il prezzo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beni equivalenti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o, in mancanza, utilizzando il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costo di produzione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(area C). Quest’ultimo approccio è generalmente usato per stimare il prezzo della produzione ad uso proprio e per stimare il prezzo della fornitura di beni pubblici come l’educazione e la salute.	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39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17" y="245242"/>
            <a:ext cx="7886700" cy="762000"/>
          </a:xfrm>
        </p:spPr>
        <p:txBody>
          <a:bodyPr/>
          <a:lstStyle/>
          <a:p>
            <a:r>
              <a:rPr lang="it-IT" dirty="0"/>
              <a:t>VALUTAZIONE DEI BENI E SERVIZI AMBIENTALI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0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145595"/>
            <a:ext cx="84797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Un approccio alla valutazione dei servizi ecosistemici è quello del Valore Economico Totale. 	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B70A429-7B7C-4713-8450-169C95CC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714980"/>
            <a:ext cx="6970078" cy="44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374768"/>
            <a:ext cx="7886700" cy="762000"/>
          </a:xfrm>
        </p:spPr>
        <p:txBody>
          <a:bodyPr/>
          <a:lstStyle/>
          <a:p>
            <a:r>
              <a:rPr lang="it-IT" dirty="0"/>
              <a:t>VALUTAZIONE DEI SERVIZI ECOSISTEMICI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-178999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117534" y="1197620"/>
            <a:ext cx="84797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Quando si valutano i servizi ecosistemici è importante distinguere quelli  che contribuiscono a benefici SNA da quelli NON-SNA.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Per i primi, il valore può essere associato ad un prodotto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SNA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e quindi il processo di valutazione deve cercare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determinare il contributo del servizio ecosistemico valore finale del beneficio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.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Per i secondi, si deve cercare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stimare direttamente il valore del servizio ecosistemico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8B27971-D906-4B6C-BEEB-065FA1C893F5}"/>
              </a:ext>
            </a:extLst>
          </p:cNvPr>
          <p:cNvSpPr/>
          <p:nvPr/>
        </p:nvSpPr>
        <p:spPr>
          <a:xfrm>
            <a:off x="838201" y="3035216"/>
            <a:ext cx="1360714" cy="642257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Input umani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476445B-D09F-4EE7-BF61-F818767E2744}"/>
              </a:ext>
            </a:extLst>
          </p:cNvPr>
          <p:cNvSpPr/>
          <p:nvPr/>
        </p:nvSpPr>
        <p:spPr>
          <a:xfrm>
            <a:off x="800100" y="3829874"/>
            <a:ext cx="1360713" cy="642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Servizi </a:t>
            </a:r>
            <a:r>
              <a:rPr lang="it-IT" sz="1100" dirty="0" err="1"/>
              <a:t>ecositemici</a:t>
            </a:r>
            <a:endParaRPr lang="it-IT" sz="1100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150EB23-4B13-4F54-A40E-809971D89C42}"/>
              </a:ext>
            </a:extLst>
          </p:cNvPr>
          <p:cNvCxnSpPr/>
          <p:nvPr/>
        </p:nvCxnSpPr>
        <p:spPr>
          <a:xfrm>
            <a:off x="2198914" y="3399887"/>
            <a:ext cx="1360714" cy="27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671B949-BE5E-4443-9EB4-F92A73643B93}"/>
              </a:ext>
            </a:extLst>
          </p:cNvPr>
          <p:cNvCxnSpPr>
            <a:cxnSpLocks/>
          </p:cNvCxnSpPr>
          <p:nvPr/>
        </p:nvCxnSpPr>
        <p:spPr>
          <a:xfrm flipV="1">
            <a:off x="2198914" y="3829874"/>
            <a:ext cx="1360714" cy="2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6BED4934-111E-480B-B1CF-3778E712C0AA}"/>
              </a:ext>
            </a:extLst>
          </p:cNvPr>
          <p:cNvSpPr/>
          <p:nvPr/>
        </p:nvSpPr>
        <p:spPr>
          <a:xfrm>
            <a:off x="3597729" y="3534682"/>
            <a:ext cx="1104900" cy="555165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Benefici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1DC7766-CD79-4084-9931-13AC79055A18}"/>
              </a:ext>
            </a:extLst>
          </p:cNvPr>
          <p:cNvCxnSpPr/>
          <p:nvPr/>
        </p:nvCxnSpPr>
        <p:spPr>
          <a:xfrm>
            <a:off x="4808868" y="3818987"/>
            <a:ext cx="1114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811F8012-80E5-4A6E-B6E6-0E79804C3425}"/>
              </a:ext>
            </a:extLst>
          </p:cNvPr>
          <p:cNvSpPr/>
          <p:nvPr/>
        </p:nvSpPr>
        <p:spPr>
          <a:xfrm>
            <a:off x="5966835" y="3534683"/>
            <a:ext cx="1322613" cy="555164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Benessere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864E4D2-0718-4CAE-A521-31F93638F37D}"/>
              </a:ext>
            </a:extLst>
          </p:cNvPr>
          <p:cNvSpPr/>
          <p:nvPr/>
        </p:nvSpPr>
        <p:spPr>
          <a:xfrm>
            <a:off x="800100" y="5305242"/>
            <a:ext cx="1360713" cy="642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Servizi </a:t>
            </a:r>
            <a:r>
              <a:rPr lang="it-IT" sz="1100" dirty="0" err="1"/>
              <a:t>ecositemici</a:t>
            </a:r>
            <a:endParaRPr lang="it-IT" sz="1100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428AA44-79B6-47C1-8BAB-3B6ACC184814}"/>
              </a:ext>
            </a:extLst>
          </p:cNvPr>
          <p:cNvCxnSpPr>
            <a:cxnSpLocks/>
          </p:cNvCxnSpPr>
          <p:nvPr/>
        </p:nvCxnSpPr>
        <p:spPr>
          <a:xfrm>
            <a:off x="2237115" y="5687528"/>
            <a:ext cx="13226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86AF2297-D8DA-4E26-99F3-676D334624D3}"/>
              </a:ext>
            </a:extLst>
          </p:cNvPr>
          <p:cNvSpPr/>
          <p:nvPr/>
        </p:nvSpPr>
        <p:spPr>
          <a:xfrm>
            <a:off x="3597828" y="5392335"/>
            <a:ext cx="1104900" cy="5551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Benefici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D282D86-8164-4498-BDE3-B789C8598CB9}"/>
              </a:ext>
            </a:extLst>
          </p:cNvPr>
          <p:cNvCxnSpPr/>
          <p:nvPr/>
        </p:nvCxnSpPr>
        <p:spPr>
          <a:xfrm>
            <a:off x="4808967" y="5676640"/>
            <a:ext cx="1114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23212102-4845-452A-9FA9-AB40FECE1E08}"/>
              </a:ext>
            </a:extLst>
          </p:cNvPr>
          <p:cNvSpPr/>
          <p:nvPr/>
        </p:nvSpPr>
        <p:spPr>
          <a:xfrm>
            <a:off x="5966934" y="5392336"/>
            <a:ext cx="1322613" cy="555164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Benessere</a:t>
            </a:r>
          </a:p>
        </p:txBody>
      </p:sp>
    </p:spTree>
    <p:extLst>
      <p:ext uri="{BB962C8B-B14F-4D97-AF65-F5344CB8AC3E}">
        <p14:creationId xmlns:p14="http://schemas.microsoft.com/office/powerpoint/2010/main" val="144422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245242"/>
            <a:ext cx="7886700" cy="762000"/>
          </a:xfrm>
        </p:spPr>
        <p:txBody>
          <a:bodyPr/>
          <a:lstStyle/>
          <a:p>
            <a:r>
              <a:rPr lang="it-IT" dirty="0"/>
              <a:t>VALUTAZIONE DEI SERVIZI DI FORNITURA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-178999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568359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B8A260A-69D8-430A-9E4F-6CAE35454C5C}"/>
              </a:ext>
            </a:extLst>
          </p:cNvPr>
          <p:cNvSpPr/>
          <p:nvPr/>
        </p:nvSpPr>
        <p:spPr>
          <a:xfrm>
            <a:off x="449651" y="2359520"/>
            <a:ext cx="8101283" cy="311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2B182F-AF20-4797-BFB9-E07C699A929A}"/>
              </a:ext>
            </a:extLst>
          </p:cNvPr>
          <p:cNvSpPr/>
          <p:nvPr/>
        </p:nvSpPr>
        <p:spPr>
          <a:xfrm>
            <a:off x="0" y="1065293"/>
            <a:ext cx="86943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Sono associati a beni raccolti/estratti da un ecosistema il cui valore è di solito contenuto nel SNA. Esempi grano raccolto, pesce pescato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b="1" u="sng" dirty="0">
                <a:solidFill>
                  <a:schemeClr val="tx2"/>
                </a:solidFill>
                <a:latin typeface="Fira Sans "/>
              </a:rPr>
              <a:t>METODI: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Metodo del prezzo di affitto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il prezzo dell’affitto può essere usato come proxy del prezzo del SE in quanto riflette il potenziale di coltivare il terreno e quindi di disporre di servizi di fertilità del suolo, pollinazione ecc.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Autorizzazioni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Rendita della risorsa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il valore del SE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/>
              </a:rPr>
              <a:t>corrisponde alla differenza tra il valore finale del beneficio e i costi di produzione (lavoro, capitale e beni intermedi).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72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8F05AC-2961-4821-B64E-A5E36F4E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A0DA74-280A-466B-8B69-85863DE54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D905C9-1823-4D7A-9F2D-846E4EE4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0"/>
          <a:stretch/>
        </p:blipFill>
        <p:spPr>
          <a:xfrm>
            <a:off x="1123768" y="1099456"/>
            <a:ext cx="6896464" cy="36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88" y="1917439"/>
            <a:ext cx="8617122" cy="3023121"/>
          </a:xfrm>
        </p:spPr>
        <p:txBody>
          <a:bodyPr>
            <a:normAutofit fontScale="77500" lnSpcReduction="20000"/>
          </a:bodyPr>
          <a:lstStyle/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dirty="0">
                <a:latin typeface="Fira Sans "/>
              </a:rPr>
              <a:t>L’integrazione deve riguardare la contabilità ecologico/ambientale (non ancora standardizzata) e la contabilità economica (</a:t>
            </a:r>
            <a:r>
              <a:rPr lang="it-IT" altLang="it-IT" sz="2300" b="1" dirty="0">
                <a:latin typeface="Fira Sans "/>
              </a:rPr>
              <a:t>Sistema di Contabilità Nazionale-SNA</a:t>
            </a:r>
            <a:r>
              <a:rPr lang="it-IT" altLang="it-IT" sz="2300" dirty="0">
                <a:latin typeface="Fira Sans "/>
              </a:rPr>
              <a:t>)</a:t>
            </a:r>
          </a:p>
          <a:p>
            <a:pPr>
              <a:spcBef>
                <a:spcPct val="0"/>
              </a:spcBef>
            </a:pPr>
            <a:endParaRPr lang="it-IT" altLang="it-IT" sz="2300" dirty="0">
              <a:latin typeface="Fira Sans "/>
            </a:endParaRP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dirty="0">
                <a:latin typeface="Fira Sans "/>
              </a:rPr>
              <a:t>Non è semplice per: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300" dirty="0">
                <a:latin typeface="Fira Sans "/>
              </a:rPr>
              <a:t>Difficoltà di raccogliere informazioni ecologico-economiche data la varietà di dati e fonti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300" dirty="0">
                <a:latin typeface="Fira Sans "/>
              </a:rPr>
              <a:t>Diverse unità di misura: biofisiche e monetarie</a:t>
            </a: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900" dirty="0">
              <a:latin typeface="Trebuchet MS" panose="020B0603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588" y="285231"/>
            <a:ext cx="7886700" cy="762000"/>
          </a:xfrm>
        </p:spPr>
        <p:txBody>
          <a:bodyPr/>
          <a:lstStyle/>
          <a:p>
            <a:r>
              <a:rPr lang="it-IT" dirty="0"/>
              <a:t>Gli sforzi a livello internazionale ed Europeo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626242"/>
            <a:ext cx="7886700" cy="762000"/>
          </a:xfrm>
        </p:spPr>
        <p:txBody>
          <a:bodyPr/>
          <a:lstStyle/>
          <a:p>
            <a:r>
              <a:rPr lang="it-IT" dirty="0"/>
              <a:t>VALUTAZIONE DEI SERVIZI DI FORNITURA</a:t>
            </a:r>
          </a:p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-178999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568359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2B182F-AF20-4797-BFB9-E07C699A929A}"/>
              </a:ext>
            </a:extLst>
          </p:cNvPr>
          <p:cNvSpPr/>
          <p:nvPr/>
        </p:nvSpPr>
        <p:spPr>
          <a:xfrm>
            <a:off x="35584" y="1568359"/>
            <a:ext cx="847976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Il metodo della rendita della risorsa può essere utilizzato anche per quei servizi che provengono da zone di proprietà pubblica (es. raccolta funghi, more ecc.)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604020202020204" charset="0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In questo caso però, il bene/servizio deve essere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prodotto in modo sostenibile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 e l’accesso alla risorsa deve essere limitato. Se non lo fosse, il valore unitario della rendita si abbasserebbe fino a diventare quasi nullo e questo implicherebbe assegnare un valore quasi nullo al servizio ecosistemico.</a:t>
            </a:r>
          </a:p>
        </p:txBody>
      </p:sp>
    </p:spTree>
    <p:extLst>
      <p:ext uri="{BB962C8B-B14F-4D97-AF65-F5344CB8AC3E}">
        <p14:creationId xmlns:p14="http://schemas.microsoft.com/office/powerpoint/2010/main" val="31169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428216"/>
            <a:ext cx="7886700" cy="762000"/>
          </a:xfrm>
        </p:spPr>
        <p:txBody>
          <a:bodyPr/>
          <a:lstStyle/>
          <a:p>
            <a:r>
              <a:rPr lang="it-IT" dirty="0"/>
              <a:t>VALUTAZIONE DEI SERVIZI DI REGOLAZIONE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-178999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568359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2B182F-AF20-4797-BFB9-E07C699A929A}"/>
              </a:ext>
            </a:extLst>
          </p:cNvPr>
          <p:cNvSpPr/>
          <p:nvPr/>
        </p:nvSpPr>
        <p:spPr>
          <a:xfrm>
            <a:off x="35584" y="1378752"/>
            <a:ext cx="847976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 servizi di regolazione supportano le attività economiche grazie alle esternalità positive che generano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 servizi di regolazione solitamente non sono collegati a beni/servizi scambiati sul mercato e quindi il loro valore deve essere stimato</a:t>
            </a: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5E53A10-2FD7-4BF0-A575-DABA7F3FDB83}"/>
              </a:ext>
            </a:extLst>
          </p:cNvPr>
          <p:cNvSpPr/>
          <p:nvPr/>
        </p:nvSpPr>
        <p:spPr>
          <a:xfrm>
            <a:off x="511629" y="3047056"/>
            <a:ext cx="7652657" cy="3309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DA76AD0-EA3A-4CF8-B8CE-78ED426F5DCF}"/>
              </a:ext>
            </a:extLst>
          </p:cNvPr>
          <p:cNvSpPr/>
          <p:nvPr/>
        </p:nvSpPr>
        <p:spPr>
          <a:xfrm>
            <a:off x="35584" y="3047056"/>
            <a:ext cx="7778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b="1" u="sng" dirty="0">
                <a:solidFill>
                  <a:schemeClr val="tx2"/>
                </a:solidFill>
                <a:latin typeface="Fira Sans "/>
              </a:rPr>
              <a:t>METODI: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Costi di sostituzione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i costi che si dovrebbero sopportare se il servizio non fosse più disponibile per intraprendere delle azioni  di mitigazione. Usato per servizi come protezione dalle alluvioni, erosione e filtrazione dell’acqua</a:t>
            </a:r>
          </a:p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Danni evitati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costi dei danni che si osserverebbero se mancasse il servizio. Di solito si usa con i servizi di controllo dei </a:t>
            </a:r>
            <a:r>
              <a:rPr lang="it-IT" altLang="it-IT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fenomeni erosivi,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sequestro di CO2</a:t>
            </a:r>
          </a:p>
        </p:txBody>
      </p:sp>
    </p:spTree>
    <p:extLst>
      <p:ext uri="{BB962C8B-B14F-4D97-AF65-F5344CB8AC3E}">
        <p14:creationId xmlns:p14="http://schemas.microsoft.com/office/powerpoint/2010/main" val="127430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626242"/>
            <a:ext cx="7886700" cy="762000"/>
          </a:xfrm>
        </p:spPr>
        <p:txBody>
          <a:bodyPr/>
          <a:lstStyle/>
          <a:p>
            <a:r>
              <a:rPr lang="it-IT" dirty="0"/>
              <a:t>VALUTAZIONE DEI SERVIZI DI REGOLAZIONE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-178999" y="1322138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4791E3-B6DF-4323-8688-36F8F757FC0C}"/>
              </a:ext>
            </a:extLst>
          </p:cNvPr>
          <p:cNvSpPr/>
          <p:nvPr/>
        </p:nvSpPr>
        <p:spPr>
          <a:xfrm>
            <a:off x="35584" y="1568359"/>
            <a:ext cx="847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2B182F-AF20-4797-BFB9-E07C699A929A}"/>
              </a:ext>
            </a:extLst>
          </p:cNvPr>
          <p:cNvSpPr/>
          <p:nvPr/>
        </p:nvSpPr>
        <p:spPr>
          <a:xfrm>
            <a:off x="35584" y="1568359"/>
            <a:ext cx="8479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Per quanto riguarda il servizio di sequestro CO2 si utilizza di solito: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Social cost of carbon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rappresenta una stima del valore monetario corrente dei danni che possono osservarsi nel futuro a causa di un aumento delle emissioni di 10 tonnellate per anno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</p:txBody>
      </p:sp>
    </p:spTree>
    <p:extLst>
      <p:ext uri="{BB962C8B-B14F-4D97-AF65-F5344CB8AC3E}">
        <p14:creationId xmlns:p14="http://schemas.microsoft.com/office/powerpoint/2010/main" val="2857678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4B6BC1B-5C47-4E29-B63F-6699F20148F2}"/>
              </a:ext>
            </a:extLst>
          </p:cNvPr>
          <p:cNvSpPr/>
          <p:nvPr/>
        </p:nvSpPr>
        <p:spPr>
          <a:xfrm>
            <a:off x="465774" y="2982686"/>
            <a:ext cx="8003721" cy="3373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761FEFF-C51B-49F7-A2D0-A8ECD6B2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007242"/>
            <a:ext cx="8003721" cy="534911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900" dirty="0">
                <a:latin typeface="Fira Sans "/>
              </a:rPr>
              <a:t>I servizi ricreativi sono associati a benefici SNA e quindi bisogna riuscire a ricavare il contributo dell’ecosistema.</a:t>
            </a:r>
          </a:p>
          <a:p>
            <a:pPr marL="17145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900" dirty="0">
              <a:latin typeface="Fira Sans "/>
            </a:endParaRPr>
          </a:p>
          <a:p>
            <a:r>
              <a:rPr lang="it-IT" altLang="it-IT" sz="1800" b="1" u="sng" dirty="0">
                <a:solidFill>
                  <a:schemeClr val="tx2"/>
                </a:solidFill>
                <a:latin typeface="Fira Sans "/>
              </a:rPr>
              <a:t>METODI: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1" dirty="0">
                <a:latin typeface="Fira Sans "/>
              </a:rPr>
              <a:t>Metodo della rendita della risorsa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1" dirty="0">
                <a:latin typeface="Fira Sans "/>
              </a:rPr>
              <a:t>Metodi delle preferenze dichiarate e rivelate</a:t>
            </a:r>
            <a:r>
              <a:rPr lang="it-IT" sz="1800" dirty="0">
                <a:latin typeface="Fira Sans "/>
              </a:rPr>
              <a:t>: si basano sulla stima della disponibilità a pagare del consumatore. </a:t>
            </a:r>
          </a:p>
          <a:p>
            <a:pPr marL="857225" lvl="1" indent="-342900">
              <a:buFont typeface="Wingdings" panose="05000000000000000000" pitchFamily="2" charset="2"/>
              <a:buChar char="§"/>
            </a:pPr>
            <a:r>
              <a:rPr lang="it-IT" sz="1800" dirty="0">
                <a:latin typeface="Fira Sans "/>
              </a:rPr>
              <a:t>Preferenze rivelate: prezzi edonici, costi di viaggio</a:t>
            </a:r>
          </a:p>
          <a:p>
            <a:pPr marL="857225" lvl="1" indent="-342900">
              <a:buFont typeface="Wingdings" panose="05000000000000000000" pitchFamily="2" charset="2"/>
              <a:buChar char="§"/>
            </a:pPr>
            <a:r>
              <a:rPr lang="it-IT" sz="1800" dirty="0">
                <a:latin typeface="Fira Sans "/>
              </a:rPr>
              <a:t>Preferenze dichiarate: valutazione contingente, scelta sperimentale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7FA81F-F6A3-4CD7-8E0D-241AFAAABB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9B903E5A-A5DE-41AA-A418-A79FCFDDE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245242"/>
            <a:ext cx="7886700" cy="762000"/>
          </a:xfrm>
        </p:spPr>
        <p:txBody>
          <a:bodyPr/>
          <a:lstStyle/>
          <a:p>
            <a:r>
              <a:rPr lang="it-IT" dirty="0"/>
              <a:t>VALUTAZIONE DEI SERVIZI CULTURALI</a:t>
            </a:r>
          </a:p>
        </p:txBody>
      </p:sp>
    </p:spTree>
    <p:extLst>
      <p:ext uri="{BB962C8B-B14F-4D97-AF65-F5344CB8AC3E}">
        <p14:creationId xmlns:p14="http://schemas.microsoft.com/office/powerpoint/2010/main" val="133238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4B6BC1B-5C47-4E29-B63F-6699F20148F2}"/>
              </a:ext>
            </a:extLst>
          </p:cNvPr>
          <p:cNvSpPr/>
          <p:nvPr/>
        </p:nvSpPr>
        <p:spPr>
          <a:xfrm>
            <a:off x="465774" y="3548743"/>
            <a:ext cx="8003721" cy="1937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761FEFF-C51B-49F7-A2D0-A8ECD6B2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007242"/>
            <a:ext cx="7402285" cy="534911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900" dirty="0">
                <a:latin typeface="Fira Sans "/>
              </a:rPr>
              <a:t>I servizi culturali legati alla ricerca scientifica o all’educazione</a:t>
            </a:r>
          </a:p>
          <a:p>
            <a:pPr marL="17145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900" dirty="0">
              <a:latin typeface="Fira Sans "/>
            </a:endParaRPr>
          </a:p>
          <a:p>
            <a:endParaRPr lang="it-IT" altLang="it-IT" sz="1800" b="1" u="sng" dirty="0">
              <a:solidFill>
                <a:schemeClr val="tx2"/>
              </a:solidFill>
              <a:latin typeface="Fira Sans "/>
            </a:endParaRPr>
          </a:p>
          <a:p>
            <a:r>
              <a:rPr lang="it-IT" altLang="it-IT" sz="1800" b="1" u="sng" dirty="0">
                <a:solidFill>
                  <a:schemeClr val="tx2"/>
                </a:solidFill>
                <a:latin typeface="Fira Sans "/>
              </a:rPr>
              <a:t>METODI:</a:t>
            </a:r>
          </a:p>
          <a:p>
            <a:r>
              <a:rPr lang="it-IT" altLang="it-IT" sz="1800" b="1" dirty="0">
                <a:solidFill>
                  <a:schemeClr val="tx2"/>
                </a:solidFill>
                <a:latin typeface="Fira Sans "/>
              </a:rPr>
              <a:t>Costo di produzione: </a:t>
            </a:r>
            <a:r>
              <a:rPr lang="it-IT" altLang="it-IT" sz="1800" dirty="0">
                <a:solidFill>
                  <a:schemeClr val="tx2"/>
                </a:solidFill>
                <a:latin typeface="Fira Sans "/>
              </a:rPr>
              <a:t>stima dei costi per mettere in atto l’attività di ricerca o educativa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7FA81F-F6A3-4CD7-8E0D-241AFAAABB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9B903E5A-A5DE-41AA-A418-A79FCFDDE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67" y="245242"/>
            <a:ext cx="7886700" cy="762000"/>
          </a:xfrm>
        </p:spPr>
        <p:txBody>
          <a:bodyPr/>
          <a:lstStyle/>
          <a:p>
            <a:r>
              <a:rPr lang="it-IT" dirty="0"/>
              <a:t>VALUTAZIONE DEI SERVIZI CULTURALI</a:t>
            </a:r>
          </a:p>
        </p:txBody>
      </p:sp>
    </p:spTree>
    <p:extLst>
      <p:ext uri="{BB962C8B-B14F-4D97-AF65-F5344CB8AC3E}">
        <p14:creationId xmlns:p14="http://schemas.microsoft.com/office/powerpoint/2010/main" val="647468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79C0290-66C8-4A2D-B955-CF7BF90F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811"/>
            <a:ext cx="7886700" cy="4420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Ancora molto in discussione lo schema contabile per la valutazione monetaria degli asset ecosistemici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 contabilità ecosistemica è alla frontiera, ci si sta lavorando molto per cercare di derivare delle regole contabili comune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E’ molto difficile perché è difficile sia misurare alcuni tipi di servizi e caratteristiche degli ecosistemi, sia è difficile trovare il prezzo adeguato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707C07-B24C-454D-BF01-B4F665EFB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86811"/>
            <a:ext cx="7886700" cy="762000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EEFACB-3ED3-4DC7-9F63-A59C7D57D4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32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1182067"/>
            <a:ext cx="8540151" cy="5252613"/>
          </a:xfrm>
        </p:spPr>
        <p:txBody>
          <a:bodyPr>
            <a:normAutofit fontScale="70000" lnSpcReduction="20000"/>
          </a:bodyPr>
          <a:lstStyle/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latin typeface="Fira Sans "/>
              </a:rPr>
              <a:t>Il primo tentativo di standardizzare la contabilità economico-ambientale è contenuto nelle linee guida delle UN, EU, OECD, IMF, WB (SEEA, 1993)</a:t>
            </a: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sz="2600" dirty="0">
              <a:latin typeface="Fira Sans "/>
            </a:endParaRP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latin typeface="Fira Sans "/>
              </a:rPr>
              <a:t>Queste sono state riviste negli anni con il contributo di esperti di entrambe le discipline fino alla pubblicazione del </a:t>
            </a:r>
            <a:r>
              <a:rPr lang="it-IT" sz="2600" b="1" dirty="0">
                <a:latin typeface="Fira Sans "/>
              </a:rPr>
              <a:t>SEEA-Central Framework (2012) </a:t>
            </a:r>
            <a:r>
              <a:rPr lang="it-IT" sz="2600" dirty="0">
                <a:latin typeface="Fira Sans "/>
              </a:rPr>
              <a:t>che</a:t>
            </a:r>
            <a:r>
              <a:rPr lang="it-IT" sz="2600" b="1" dirty="0">
                <a:latin typeface="Fira Sans "/>
              </a:rPr>
              <a:t> </a:t>
            </a:r>
            <a:r>
              <a:rPr lang="it-IT" sz="2600" dirty="0">
                <a:latin typeface="Fira Sans "/>
              </a:rPr>
              <a:t>rappresenta uno </a:t>
            </a:r>
            <a:r>
              <a:rPr lang="it-IT" sz="2600" b="1" dirty="0">
                <a:latin typeface="Fira Sans "/>
              </a:rPr>
              <a:t>standard contabile internazionale </a:t>
            </a:r>
            <a:r>
              <a:rPr lang="it-IT" sz="2600" dirty="0">
                <a:latin typeface="Fira Sans "/>
              </a:rPr>
              <a:t>e consiste in un insieme di conti satellite che vanno a complementare il SNA</a:t>
            </a: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sz="2600" dirty="0">
              <a:latin typeface="Fira Sans "/>
            </a:endParaRP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latin typeface="Fira Sans "/>
              </a:rPr>
              <a:t>Questi conti sono:</a:t>
            </a:r>
          </a:p>
          <a:p>
            <a:pPr marL="771525" lvl="1" indent="-371475">
              <a:spcBef>
                <a:spcPct val="0"/>
              </a:spcBef>
            </a:pPr>
            <a:r>
              <a:rPr lang="it-IT" sz="2600" dirty="0">
                <a:latin typeface="Fira Sans "/>
              </a:rPr>
              <a:t>Conti in termini fisici di flussi di energia, acqua e materiali (S/U) e di residui</a:t>
            </a:r>
          </a:p>
          <a:p>
            <a:pPr marL="771525" lvl="1" indent="-371475">
              <a:spcBef>
                <a:spcPct val="0"/>
              </a:spcBef>
            </a:pPr>
            <a:r>
              <a:rPr lang="it-IT" sz="2600" dirty="0">
                <a:latin typeface="Fira Sans "/>
              </a:rPr>
              <a:t>Conti dello stock di asset ambientali in termini fisici e monetari</a:t>
            </a:r>
          </a:p>
          <a:p>
            <a:pPr marL="771525" lvl="1" indent="-371475">
              <a:spcBef>
                <a:spcPct val="0"/>
              </a:spcBef>
            </a:pPr>
            <a:r>
              <a:rPr lang="it-IT" sz="2600" dirty="0">
                <a:latin typeface="Fira Sans "/>
              </a:rPr>
              <a:t>Conti economici in termini monetari delle attività connesse con l’ambiente </a:t>
            </a:r>
          </a:p>
          <a:p>
            <a:pPr marL="371475" indent="-3714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1900" dirty="0">
              <a:latin typeface="Trebuchet MS" panose="020B0603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766" y="402772"/>
            <a:ext cx="7886700" cy="762000"/>
          </a:xfrm>
        </p:spPr>
        <p:txBody>
          <a:bodyPr/>
          <a:lstStyle/>
          <a:p>
            <a:r>
              <a:rPr lang="it-IT" dirty="0"/>
              <a:t>Gli sforzi a livello internazionale ed Europeo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01C6C4-864C-C048-BB32-8A0EEAE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B1225-25C2-B240-9833-49A7D7C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SEEA-CF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A6E2EB-E5B8-4918-8AA5-6160E05F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1" y="1384746"/>
            <a:ext cx="7674617" cy="41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/>
          <a:lstStyle/>
          <a:p>
            <a:r>
              <a:rPr lang="it-IT" dirty="0"/>
              <a:t>La contabilità ecosistemica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461513" y="1593718"/>
            <a:ext cx="84797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Nel 2014 le UN pubblicano il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modulo sperimentale SEEA-EEA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dove propongono una serie di linee guida per la contabilità ecosistemica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La contabilità ecosistemica è un modo complementare a quello previsto nel SEEA-CF per fare contabilità economico-ambientale che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si basa sul concetto di ecosistema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, inteso come un insieme di asset ambientali che forniscono una varietà di servizi per le attività umane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Il SEEA-EEA prevede una serie di conti integrati che riguardano:</a:t>
            </a:r>
          </a:p>
          <a:p>
            <a:pPr marL="800100" lvl="2" indent="-342900">
              <a:spcBef>
                <a:spcPct val="0"/>
              </a:spcBef>
              <a:buFont typeface="+mj-lt"/>
              <a:buAutoNum type="arabicPeriod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Gli asset ecosistemici in termini biofisici</a:t>
            </a:r>
          </a:p>
          <a:p>
            <a:pPr marL="800100" lvl="2" indent="-342900">
              <a:spcBef>
                <a:spcPct val="0"/>
              </a:spcBef>
              <a:buFont typeface="+mj-lt"/>
              <a:buAutoNum type="arabicPeriod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 servizi ecosistemici in termini biofisici</a:t>
            </a:r>
          </a:p>
          <a:p>
            <a:pPr marL="800100" lvl="2" indent="-342900">
              <a:spcBef>
                <a:spcPct val="0"/>
              </a:spcBef>
              <a:buFont typeface="+mj-lt"/>
              <a:buAutoNum type="arabicPeriod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I servizi ecosistemici in termini monetari</a:t>
            </a:r>
          </a:p>
          <a:p>
            <a:pPr marL="800100" lvl="2" indent="-342900">
              <a:spcBef>
                <a:spcPct val="0"/>
              </a:spcBef>
              <a:buFont typeface="+mj-lt"/>
              <a:buAutoNum type="arabicPeriod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Gli asset ecosistemici in termini monetari</a:t>
            </a:r>
          </a:p>
        </p:txBody>
      </p:sp>
    </p:spTree>
    <p:extLst>
      <p:ext uri="{BB962C8B-B14F-4D97-AF65-F5344CB8AC3E}">
        <p14:creationId xmlns:p14="http://schemas.microsoft.com/office/powerpoint/2010/main" val="291958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7DE11C0-FD74-40BA-B8D0-56B5D39D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8172"/>
            <a:ext cx="7886700" cy="442594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Base statistica sul valore economico degli ecosistemi e dei loro servizi e le loro variazioni nel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Questa fornisce un supporto nel </a:t>
            </a:r>
            <a:r>
              <a:rPr lang="it-IT" sz="1900" dirty="0" err="1"/>
              <a:t>decision</a:t>
            </a:r>
            <a:r>
              <a:rPr lang="it-IT" sz="1900" dirty="0"/>
              <a:t>-making per quanto riguarda:</a:t>
            </a:r>
          </a:p>
          <a:p>
            <a:pPr marL="857225" lvl="1" indent="-342900"/>
            <a:r>
              <a:rPr lang="it-IT" sz="1900" dirty="0"/>
              <a:t>Disegnare nuove politiche pubbliche</a:t>
            </a:r>
          </a:p>
          <a:p>
            <a:pPr marL="857225" lvl="1" indent="-342900"/>
            <a:r>
              <a:rPr lang="it-IT" sz="1900" dirty="0"/>
              <a:t>Scegliere tra politiche alternative (es. destinazione dei terreni)</a:t>
            </a:r>
          </a:p>
          <a:p>
            <a:pPr marL="857225" lvl="1" indent="-342900"/>
            <a:r>
              <a:rPr lang="it-IT" sz="1900" dirty="0"/>
              <a:t>Fare analisi costi/benefici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La stima di un valore monetario degli ecosistemi permette ai governi, ai consumatori e ai produttori di avere una percezione della scarsità e del deterioramento degli ecosistemi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/>
              <a:t>Permettere di creare misure </a:t>
            </a:r>
            <a:r>
              <a:rPr lang="it-IT" sz="1900" dirty="0" err="1"/>
              <a:t>beyond</a:t>
            </a:r>
            <a:r>
              <a:rPr lang="it-IT" sz="1900" dirty="0"/>
              <a:t> GDP e comprendere contributi dell’ambiente come il sequestro di CO2</a:t>
            </a:r>
          </a:p>
          <a:p>
            <a:pPr marL="857225" lvl="1" indent="-342900"/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B1D33-5BFA-476F-8AA1-78B5EC0F9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00037"/>
            <a:ext cx="7886700" cy="762000"/>
          </a:xfrm>
        </p:spPr>
        <p:txBody>
          <a:bodyPr/>
          <a:lstStyle/>
          <a:p>
            <a:r>
              <a:rPr lang="it-IT" dirty="0"/>
              <a:t>Contabilità ecosistemica: scopo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CF26F3-36F1-4F8A-91B7-7A811D5AB5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22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638" y="343884"/>
            <a:ext cx="7886700" cy="762000"/>
          </a:xfrm>
        </p:spPr>
        <p:txBody>
          <a:bodyPr/>
          <a:lstStyle/>
          <a:p>
            <a:r>
              <a:rPr lang="it-IT" dirty="0"/>
              <a:t>Concetti chiave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461513" y="1267146"/>
            <a:ext cx="84797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UNITA’ CONTABILI ECOSISTEMICHE: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aree spaziali per le quali si fa una contabilità ecosistemica. Scelte sulla base di confini amministrativi o per tipo di gestione ambientale o tipicità naturali</a:t>
            </a:r>
          </a:p>
          <a:p>
            <a:pPr>
              <a:spcBef>
                <a:spcPct val="0"/>
              </a:spcBef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STOCK DI ECOSISTEMA: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insieme di asset ecosistemici.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ASSET ECOSISTEMICI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aree spaziali che comprendono una combinazione di componenti biotiche e abiotiche.  Ciascun asset ha delle caratteristiche precise che riguardano la sua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condizione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(in termini qualitativi e quantitativi) ed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estensione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(es. numero di ettari)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FLUSSI ECOSISTEMICI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All’interno dei singoli asset ecosistemici e tra asset ecosistemici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SERVIZI ECOSISTEMICI: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contributo degli ecosistemi ai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benefici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usati in attività economiche ed altre attività umane</a:t>
            </a:r>
          </a:p>
        </p:txBody>
      </p:sp>
    </p:spTree>
    <p:extLst>
      <p:ext uri="{BB962C8B-B14F-4D97-AF65-F5344CB8AC3E}">
        <p14:creationId xmlns:p14="http://schemas.microsoft.com/office/powerpoint/2010/main" val="96422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D8694CE-8485-4E2A-8B32-9C8BE199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298" y="254893"/>
            <a:ext cx="7886700" cy="762000"/>
          </a:xfrm>
        </p:spPr>
        <p:txBody>
          <a:bodyPr/>
          <a:lstStyle/>
          <a:p>
            <a:r>
              <a:rPr lang="it-IT" dirty="0"/>
              <a:t>Concetti chiave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8B4AD5-F7BB-4CB1-9F8A-728F967C3F5E}"/>
              </a:ext>
            </a:extLst>
          </p:cNvPr>
          <p:cNvSpPr/>
          <p:nvPr/>
        </p:nvSpPr>
        <p:spPr>
          <a:xfrm>
            <a:off x="0" y="635893"/>
            <a:ext cx="86024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BENEFICI: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 beni e servizi utilizzati dall’uomo che contribuiscono al suo benessere</a:t>
            </a: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5"/>
                </a:solidFill>
                <a:latin typeface="Fira Sans "/>
              </a:rPr>
              <a:t>SNA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Tutti i prodotti dell’attività economica e che quindi contribuiscono alla formazione del PIL nel SNA. Potenzialmente possono essere tutti venduti e comprati su un mercato.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accent5"/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accent5"/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accent5"/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accent5"/>
              </a:solidFill>
              <a:latin typeface="Fira Sans 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accent5"/>
                </a:solidFill>
                <a:latin typeface="Fira Sans "/>
              </a:rPr>
              <a:t>NON-SNA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"/>
              </a:rPr>
              <a:t>: tutti i benefici che non rientrano nella categoria precedente (es. aria pulita). Non possono essere venduti e comprati sul mercato.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Fira Sans 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0"/>
              </a:spcBef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28F9914-66A6-41DB-B4F2-329100299979}"/>
              </a:ext>
            </a:extLst>
          </p:cNvPr>
          <p:cNvSpPr/>
          <p:nvPr/>
        </p:nvSpPr>
        <p:spPr>
          <a:xfrm>
            <a:off x="1050575" y="2475552"/>
            <a:ext cx="1360714" cy="6422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Input umani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BEADB58-EFB4-431A-8811-4BAC3D3D00CB}"/>
              </a:ext>
            </a:extLst>
          </p:cNvPr>
          <p:cNvSpPr/>
          <p:nvPr/>
        </p:nvSpPr>
        <p:spPr>
          <a:xfrm>
            <a:off x="1012474" y="3270210"/>
            <a:ext cx="1360713" cy="642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Servizi </a:t>
            </a:r>
            <a:r>
              <a:rPr lang="it-IT" sz="1100" dirty="0" err="1"/>
              <a:t>ecositemici</a:t>
            </a:r>
            <a:endParaRPr lang="it-IT" sz="11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D66DF20-9F4C-48DB-B129-09D475F9EECA}"/>
              </a:ext>
            </a:extLst>
          </p:cNvPr>
          <p:cNvCxnSpPr/>
          <p:nvPr/>
        </p:nvCxnSpPr>
        <p:spPr>
          <a:xfrm>
            <a:off x="2411288" y="2840223"/>
            <a:ext cx="1360714" cy="27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78A8B9F-CFE5-4553-89A3-B742796C7C2C}"/>
              </a:ext>
            </a:extLst>
          </p:cNvPr>
          <p:cNvCxnSpPr>
            <a:cxnSpLocks/>
          </p:cNvCxnSpPr>
          <p:nvPr/>
        </p:nvCxnSpPr>
        <p:spPr>
          <a:xfrm flipV="1">
            <a:off x="2411288" y="3270210"/>
            <a:ext cx="1360714" cy="27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C7419056-FC4C-452D-88EE-3C84F57CB1F9}"/>
              </a:ext>
            </a:extLst>
          </p:cNvPr>
          <p:cNvSpPr/>
          <p:nvPr/>
        </p:nvSpPr>
        <p:spPr>
          <a:xfrm>
            <a:off x="3810103" y="2975018"/>
            <a:ext cx="1104900" cy="5551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Benefici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ABF3589-D47D-45D4-B841-B8AE6A4B1BA4}"/>
              </a:ext>
            </a:extLst>
          </p:cNvPr>
          <p:cNvCxnSpPr/>
          <p:nvPr/>
        </p:nvCxnSpPr>
        <p:spPr>
          <a:xfrm>
            <a:off x="5021242" y="3259323"/>
            <a:ext cx="1114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0660DE5C-6823-49EA-A99A-FB8F690D74A2}"/>
              </a:ext>
            </a:extLst>
          </p:cNvPr>
          <p:cNvSpPr/>
          <p:nvPr/>
        </p:nvSpPr>
        <p:spPr>
          <a:xfrm>
            <a:off x="6179209" y="2975019"/>
            <a:ext cx="1322613" cy="5551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Benessere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6EB453D-8A27-45B0-B3D0-20D1CE3AB7D0}"/>
              </a:ext>
            </a:extLst>
          </p:cNvPr>
          <p:cNvSpPr/>
          <p:nvPr/>
        </p:nvSpPr>
        <p:spPr>
          <a:xfrm>
            <a:off x="959354" y="5305815"/>
            <a:ext cx="1360713" cy="642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Servizi </a:t>
            </a:r>
            <a:r>
              <a:rPr lang="it-IT" sz="1100" dirty="0" err="1"/>
              <a:t>ecositemici</a:t>
            </a:r>
            <a:endParaRPr lang="it-IT" sz="1100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E00A396-C5DC-40E0-A002-DF73DC5CDF0E}"/>
              </a:ext>
            </a:extLst>
          </p:cNvPr>
          <p:cNvCxnSpPr>
            <a:cxnSpLocks/>
          </p:cNvCxnSpPr>
          <p:nvPr/>
        </p:nvCxnSpPr>
        <p:spPr>
          <a:xfrm>
            <a:off x="2411289" y="5601007"/>
            <a:ext cx="13226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88BFB3C-DEE1-4118-90A2-9EC8DC745ABB}"/>
              </a:ext>
            </a:extLst>
          </p:cNvPr>
          <p:cNvSpPr/>
          <p:nvPr/>
        </p:nvSpPr>
        <p:spPr>
          <a:xfrm>
            <a:off x="3772002" y="5305814"/>
            <a:ext cx="1104900" cy="5551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Benefici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5C6DF50-850D-4620-A1E7-C1DEFA829009}"/>
              </a:ext>
            </a:extLst>
          </p:cNvPr>
          <p:cNvCxnSpPr/>
          <p:nvPr/>
        </p:nvCxnSpPr>
        <p:spPr>
          <a:xfrm>
            <a:off x="4983141" y="5590119"/>
            <a:ext cx="1114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343B835D-1D9E-4960-B13E-D71321F2B451}"/>
              </a:ext>
            </a:extLst>
          </p:cNvPr>
          <p:cNvSpPr/>
          <p:nvPr/>
        </p:nvSpPr>
        <p:spPr>
          <a:xfrm>
            <a:off x="6141108" y="5305815"/>
            <a:ext cx="1322613" cy="5551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Benessere</a:t>
            </a:r>
          </a:p>
        </p:txBody>
      </p:sp>
    </p:spTree>
    <p:extLst>
      <p:ext uri="{BB962C8B-B14F-4D97-AF65-F5344CB8AC3E}">
        <p14:creationId xmlns:p14="http://schemas.microsoft.com/office/powerpoint/2010/main" val="313516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Ge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1A9BFC"/>
      </a:accent1>
      <a:accent2>
        <a:srgbClr val="1A9BFC"/>
      </a:accent2>
      <a:accent3>
        <a:srgbClr val="1A9BFC"/>
      </a:accent3>
      <a:accent4>
        <a:srgbClr val="1A9BFC"/>
      </a:accent4>
      <a:accent5>
        <a:srgbClr val="1A9BFC"/>
      </a:accent5>
      <a:accent6>
        <a:srgbClr val="002677"/>
      </a:accent6>
      <a:hlink>
        <a:srgbClr val="1A9BFC"/>
      </a:hlink>
      <a:folHlink>
        <a:srgbClr val="00D7F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Unige" id="{6FEE4D7F-0407-D44E-8919-9B8AFB4BF6AE}" vid="{375E3ADD-B494-DD43-A2CA-B6A6E91933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UniGe_presentazione</Template>
  <TotalTime>4971</TotalTime>
  <Words>2181</Words>
  <Application>Microsoft Office PowerPoint</Application>
  <PresentationFormat>Presentazione su schermo (4:3)</PresentationFormat>
  <Paragraphs>292</Paragraphs>
  <Slides>35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</vt:lpstr>
      <vt:lpstr>Calibri</vt:lpstr>
      <vt:lpstr>Fira Sans</vt:lpstr>
      <vt:lpstr>Fira Sans </vt:lpstr>
      <vt:lpstr>Fira Sans Medium</vt:lpstr>
      <vt:lpstr>Roboto Slab</vt:lpstr>
      <vt:lpstr>Trebuchet MS</vt:lpstr>
      <vt:lpstr>Verdana</vt:lpstr>
      <vt:lpstr>Wingdings</vt:lpstr>
      <vt:lpstr>Tema di Office</vt:lpstr>
      <vt:lpstr>Contabilità ecosistemica</vt:lpstr>
      <vt:lpstr>Presentazione standard di PowerPoint</vt:lpstr>
      <vt:lpstr>Presentazione standard di PowerPoint</vt:lpstr>
      <vt:lpstr>Presentazione standard di PowerPoint</vt:lpstr>
      <vt:lpstr>SEEA-CF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SEEA-EEA</vt:lpstr>
      <vt:lpstr>Presentazione standard di PowerPoint</vt:lpstr>
      <vt:lpstr>Presentazione standard di PowerPoint</vt:lpstr>
      <vt:lpstr>Presentazione standard di PowerPoint</vt:lpstr>
      <vt:lpstr>CONTABILITA’ ECOSISTEMICA – SEEA-EEA  Gli schemi contabili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CONTABILITA’ ECOSISTEMICA – SEEA-EEA  Valutazione economica dei servizi ecosistemici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Elena Lagomarsino</dc:creator>
  <cp:keywords/>
  <dc:description/>
  <cp:lastModifiedBy>Elena Lagomarsino</cp:lastModifiedBy>
  <cp:revision>96</cp:revision>
  <cp:lastPrinted>2019-04-15T13:03:12Z</cp:lastPrinted>
  <dcterms:created xsi:type="dcterms:W3CDTF">2020-05-04T12:33:56Z</dcterms:created>
  <dcterms:modified xsi:type="dcterms:W3CDTF">2020-05-11T14:57:22Z</dcterms:modified>
  <cp:category/>
</cp:coreProperties>
</file>