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Lst>
  <p:notesMasterIdLst>
    <p:notesMasterId r:id="rId31"/>
  </p:notesMasterIdLst>
  <p:sldIdLst>
    <p:sldId id="257" r:id="rId3"/>
    <p:sldId id="260" r:id="rId4"/>
    <p:sldId id="265" r:id="rId5"/>
    <p:sldId id="266" r:id="rId6"/>
    <p:sldId id="267" r:id="rId7"/>
    <p:sldId id="268" r:id="rId8"/>
    <p:sldId id="282" r:id="rId9"/>
    <p:sldId id="284" r:id="rId10"/>
    <p:sldId id="285" r:id="rId11"/>
    <p:sldId id="286" r:id="rId12"/>
    <p:sldId id="289" r:id="rId13"/>
    <p:sldId id="300" r:id="rId14"/>
    <p:sldId id="335" r:id="rId15"/>
    <p:sldId id="311" r:id="rId16"/>
    <p:sldId id="316" r:id="rId17"/>
    <p:sldId id="317" r:id="rId18"/>
    <p:sldId id="318" r:id="rId19"/>
    <p:sldId id="319" r:id="rId20"/>
    <p:sldId id="322" r:id="rId21"/>
    <p:sldId id="323" r:id="rId22"/>
    <p:sldId id="324" r:id="rId23"/>
    <p:sldId id="325" r:id="rId24"/>
    <p:sldId id="326" r:id="rId25"/>
    <p:sldId id="329" r:id="rId26"/>
    <p:sldId id="330" r:id="rId27"/>
    <p:sldId id="331" r:id="rId28"/>
    <p:sldId id="333" r:id="rId29"/>
    <p:sldId id="334"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13"/>
  </p:normalViewPr>
  <p:slideViewPr>
    <p:cSldViewPr>
      <p:cViewPr varScale="1">
        <p:scale>
          <a:sx n="80" d="100"/>
          <a:sy n="80" d="100"/>
        </p:scale>
        <p:origin x="192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AE22A-FCD2-4517-91C5-8B16BD80FC01}" type="datetimeFigureOut">
              <a:rPr lang="it-IT" smtClean="0"/>
              <a:t>26/03/20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3DED4-C5D7-478E-A84B-72005C56F5BA}" type="slidenum">
              <a:rPr lang="it-IT" smtClean="0"/>
              <a:t>‹N›</a:t>
            </a:fld>
            <a:endParaRPr lang="it-IT"/>
          </a:p>
        </p:txBody>
      </p:sp>
    </p:spTree>
    <p:extLst>
      <p:ext uri="{BB962C8B-B14F-4D97-AF65-F5344CB8AC3E}">
        <p14:creationId xmlns:p14="http://schemas.microsoft.com/office/powerpoint/2010/main" val="321341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0968B2F-9074-874C-9BFC-B08897C517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055862-A88A-F241-8F1C-02F0F2677884}"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79" name="Rectangle 2">
            <a:extLst>
              <a:ext uri="{FF2B5EF4-FFF2-40B4-BE49-F238E27FC236}">
                <a16:creationId xmlns:a16="http://schemas.microsoft.com/office/drawing/2014/main" id="{C9C03279-0808-4447-808D-8BCCD3BBB94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451F8A3-6B97-5F4D-A66A-EB0C315B6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19340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23DED4-C5D7-478E-A84B-72005C56F5BA}" type="slidenum">
              <a:rPr lang="it-IT" smtClean="0"/>
              <a:t>14</a:t>
            </a:fld>
            <a:endParaRPr lang="it-IT"/>
          </a:p>
        </p:txBody>
      </p:sp>
    </p:spTree>
    <p:extLst>
      <p:ext uri="{BB962C8B-B14F-4D97-AF65-F5344CB8AC3E}">
        <p14:creationId xmlns:p14="http://schemas.microsoft.com/office/powerpoint/2010/main" val="397893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a:ln/>
        </p:spPr>
      </p:sp>
      <p:sp>
        <p:nvSpPr>
          <p:cNvPr id="1116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1116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BD8DB3BF-AD30-4E3C-9481-8C449FC5B545}" type="slidenum">
              <a:rPr lang="en-US" altLang="it-IT">
                <a:latin typeface="Arial" charset="0"/>
              </a:rPr>
              <a:pPr/>
              <a:t>18</a:t>
            </a:fld>
            <a:endParaRPr lang="en-US" altLang="it-IT">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B7A2F5E-B639-43A6-8707-92C2DA370818}" type="slidenum">
              <a:rPr lang="en-US" altLang="it-IT">
                <a:latin typeface="Arial" charset="0"/>
              </a:rPr>
              <a:pPr/>
              <a:t>19</a:t>
            </a:fld>
            <a:endParaRPr lang="en-US" altLang="it-IT">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357D02D6-FEDB-4082-8683-205BF452CB1A}" type="slidenum">
              <a:rPr lang="en-US" altLang="it-IT">
                <a:latin typeface="Arial" charset="0"/>
              </a:rPr>
              <a:pPr/>
              <a:t>26</a:t>
            </a:fld>
            <a:endParaRPr lang="en-US" altLang="it-IT">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23DED4-C5D7-478E-A84B-72005C56F5BA}" type="slidenum">
              <a:rPr lang="it-IT" smtClean="0"/>
              <a:t>28</a:t>
            </a:fld>
            <a:endParaRPr lang="it-IT"/>
          </a:p>
        </p:txBody>
      </p:sp>
    </p:spTree>
    <p:extLst>
      <p:ext uri="{BB962C8B-B14F-4D97-AF65-F5344CB8AC3E}">
        <p14:creationId xmlns:p14="http://schemas.microsoft.com/office/powerpoint/2010/main" val="245147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59A2DC59-9C83-4BEC-8A0F-C17C4C3B9B0F}" type="slidenum">
              <a:rPr lang="en-US" altLang="it-IT" smtClean="0">
                <a:latin typeface="Arial" charset="0"/>
              </a:rPr>
              <a:pPr/>
              <a:t>2</a:t>
            </a:fld>
            <a:endParaRPr lang="en-US" altLang="it-I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99C848B8-BCA0-4D3F-9766-78C82918A784}" type="slidenum">
              <a:rPr lang="en-US" altLang="it-IT" smtClean="0">
                <a:latin typeface="Arial" charset="0"/>
              </a:rPr>
              <a:pPr/>
              <a:t>3</a:t>
            </a:fld>
            <a:endParaRPr lang="en-US" altLang="it-IT">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E8E7EEED-AA76-49EC-916C-BD0A47417B18}" type="slidenum">
              <a:rPr lang="en-US" altLang="it-IT" smtClean="0">
                <a:latin typeface="Arial" charset="0"/>
              </a:rPr>
              <a:pPr/>
              <a:t>4</a:t>
            </a:fld>
            <a:endParaRPr lang="en-US" altLang="it-IT">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F0CE3C59-5C46-4F10-9C1C-B1B221825442}" type="slidenum">
              <a:rPr lang="en-US" altLang="it-IT" smtClean="0">
                <a:latin typeface="Arial" charset="0"/>
              </a:rPr>
              <a:pPr/>
              <a:t>5</a:t>
            </a:fld>
            <a:endParaRPr lang="en-US" altLang="it-IT">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2AFD5B8A-B422-4DB0-882C-300CD72333C4}" type="slidenum">
              <a:rPr lang="en-US" altLang="it-IT" smtClean="0">
                <a:latin typeface="Arial" charset="0"/>
              </a:rPr>
              <a:pPr/>
              <a:t>6</a:t>
            </a:fld>
            <a:endParaRPr lang="en-US" altLang="it-IT">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8CE3404E-BC71-4C45-9D7F-7A591E1277AF}" type="slidenum">
              <a:rPr lang="en-US" altLang="it-IT">
                <a:solidFill>
                  <a:prstClr val="black"/>
                </a:solidFill>
                <a:latin typeface="Arial" pitchFamily="34" charset="0"/>
              </a:rPr>
              <a:pPr/>
              <a:t>7</a:t>
            </a:fld>
            <a:endParaRPr lang="en-US" altLang="it-IT">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F23DED4-C5D7-478E-A84B-72005C56F5BA}" type="slidenum">
              <a:rPr lang="it-IT" smtClean="0"/>
              <a:t>11</a:t>
            </a:fld>
            <a:endParaRPr lang="it-IT"/>
          </a:p>
        </p:txBody>
      </p:sp>
    </p:spTree>
    <p:extLst>
      <p:ext uri="{BB962C8B-B14F-4D97-AF65-F5344CB8AC3E}">
        <p14:creationId xmlns:p14="http://schemas.microsoft.com/office/powerpoint/2010/main" val="87665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F23DED4-C5D7-478E-A84B-72005C56F5BA}" type="slidenum">
              <a:rPr lang="it-IT" smtClean="0"/>
              <a:t>13</a:t>
            </a:fld>
            <a:endParaRPr lang="it-IT"/>
          </a:p>
        </p:txBody>
      </p:sp>
    </p:spTree>
    <p:extLst>
      <p:ext uri="{BB962C8B-B14F-4D97-AF65-F5344CB8AC3E}">
        <p14:creationId xmlns:p14="http://schemas.microsoft.com/office/powerpoint/2010/main" val="4815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000000"/>
                </a:solidFill>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it-IT">
                <a:solidFill>
                  <a:srgbClr val="000000"/>
                </a:solidFill>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it-IT">
                <a:solidFill>
                  <a:srgbClr val="000000"/>
                </a:solidFill>
              </a:endParaRPr>
            </a:p>
          </p:txBody>
        </p:sp>
      </p:grpSp>
      <p:sp>
        <p:nvSpPr>
          <p:cNvPr id="30726"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307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fld id="{0584796B-48A6-4C75-B357-77F929700FA7}"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12948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9B9217EE-F74B-4C33-BFDA-63781B771145}"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358061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1163" y="152400"/>
            <a:ext cx="1922462" cy="5789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618163" cy="5789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357AF1E8-A12D-49BA-B318-47B7267E7A4F}"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247932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3613" cy="911225"/>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5C045967-3B56-4D1B-B86B-8FAADB685D36}"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232864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3613" cy="911225"/>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B70C7C48-8E49-4DB6-909F-75C2F19D6CD6}"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130800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3613" cy="911225"/>
          </a:xfrm>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sldNum" sz="quarter" idx="12"/>
          </p:nvPr>
        </p:nvSpPr>
        <p:spPr>
          <a:ln/>
        </p:spPr>
        <p:txBody>
          <a:bodyPr/>
          <a:lstStyle>
            <a:lvl1pPr>
              <a:defRPr/>
            </a:lvl1pPr>
          </a:lstStyle>
          <a:p>
            <a:fld id="{503375A0-BF11-40CF-9919-66A1446EDA03}"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284101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93A32FDB-A104-C245-8C63-48A9E5BBCE6E}"/>
              </a:ext>
            </a:extLst>
          </p:cNvPr>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229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229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5" name="Rectangle 5">
            <a:extLst>
              <a:ext uri="{FF2B5EF4-FFF2-40B4-BE49-F238E27FC236}">
                <a16:creationId xmlns:a16="http://schemas.microsoft.com/office/drawing/2014/main" id="{0EA9B32B-B658-264B-BDB0-B39BBFD7DCC2}"/>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anose="030F0702030302020204" pitchFamily="66" charset="0"/>
              </a:defRPr>
            </a:lvl1pPr>
          </a:lstStyle>
          <a:p>
            <a:pPr>
              <a:defRPr/>
            </a:pPr>
            <a:endParaRPr lang="en-US"/>
          </a:p>
        </p:txBody>
      </p:sp>
      <p:sp>
        <p:nvSpPr>
          <p:cNvPr id="6" name="Rectangle 6">
            <a:extLst>
              <a:ext uri="{FF2B5EF4-FFF2-40B4-BE49-F238E27FC236}">
                <a16:creationId xmlns:a16="http://schemas.microsoft.com/office/drawing/2014/main" id="{BD47D132-96DC-5941-98D8-B5C0CBC0F8AB}"/>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anose="030F0702030302020204" pitchFamily="66" charset="0"/>
              </a:defRPr>
            </a:lvl1pPr>
          </a:lstStyle>
          <a:p>
            <a:pPr>
              <a:defRPr/>
            </a:pPr>
            <a:endParaRPr lang="en-US"/>
          </a:p>
        </p:txBody>
      </p:sp>
      <p:sp>
        <p:nvSpPr>
          <p:cNvPr id="7" name="Rectangle 7">
            <a:extLst>
              <a:ext uri="{FF2B5EF4-FFF2-40B4-BE49-F238E27FC236}">
                <a16:creationId xmlns:a16="http://schemas.microsoft.com/office/drawing/2014/main" id="{EC173EA0-561D-CF40-B8D7-E295E3DBF99B}"/>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F15AAC14-C8D7-024E-9295-5D15576E4D47}" type="slidenum">
              <a:rPr lang="en-US" altLang="it-IT"/>
              <a:pPr/>
              <a:t>‹N›</a:t>
            </a:fld>
            <a:endParaRPr lang="en-US" altLang="it-IT"/>
          </a:p>
        </p:txBody>
      </p:sp>
    </p:spTree>
    <p:extLst>
      <p:ext uri="{BB962C8B-B14F-4D97-AF65-F5344CB8AC3E}">
        <p14:creationId xmlns:p14="http://schemas.microsoft.com/office/powerpoint/2010/main" val="275092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787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1222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90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5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CFD9F134-4806-4976-BC3E-7D50CFD4B2D8}"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3229327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22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98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2823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835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608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928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632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82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fld id="{569A44E6-85A1-4CEC-AB6C-0CCD23F1E754}"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305194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853AD7F8-D343-4BE3-801B-636D2BA58F04}"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334426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fld id="{4DDF17C0-674F-41C7-840A-A92C68DD48B7}"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85705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fld id="{668CD96E-9DAC-4A8A-B5AC-6F59211F2C3F}"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27677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fld id="{CC2DF299-463A-41AB-9664-197ABDE87C97}"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244452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EAF541C5-F8C9-4880-B79B-D24B040B02F2}"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34543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fld id="{4AEB17B2-9F45-47D2-A3BD-6417424D916C}" type="slidenum">
              <a:rPr lang="en-US" altLang="it-IT">
                <a:solidFill>
                  <a:srgbClr val="000000"/>
                </a:solidFill>
              </a:rPr>
              <a:pPr/>
              <a:t>‹N›</a:t>
            </a:fld>
            <a:endParaRPr lang="en-US" altLang="it-IT">
              <a:solidFill>
                <a:srgbClr val="000000"/>
              </a:solidFill>
            </a:endParaRPr>
          </a:p>
        </p:txBody>
      </p:sp>
    </p:spTree>
    <p:extLst>
      <p:ext uri="{BB962C8B-B14F-4D97-AF65-F5344CB8AC3E}">
        <p14:creationId xmlns:p14="http://schemas.microsoft.com/office/powerpoint/2010/main" val="408006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3238500" y="685800"/>
            <a:ext cx="4114800" cy="3124200"/>
          </a:xfrm>
          <a:custGeom>
            <a:avLst/>
            <a:gdLst>
              <a:gd name="T0" fmla="*/ 2147483646 w 64000"/>
              <a:gd name="T1" fmla="*/ 2147483646 h 64000"/>
              <a:gd name="T2" fmla="*/ 2147483646 w 64000"/>
              <a:gd name="T3" fmla="*/ 2147483646 h 64000"/>
              <a:gd name="T4" fmla="*/ 2147483646 w 64000"/>
              <a:gd name="T5" fmla="*/ 2147483646 h 64000"/>
              <a:gd name="T6" fmla="*/ 2147483646 w 64000"/>
              <a:gd name="T7" fmla="*/ 2147483646 h 64000"/>
              <a:gd name="T8" fmla="*/ 2147483646 w 64000"/>
              <a:gd name="T9" fmla="*/ 2147483646 h 64000"/>
              <a:gd name="T10" fmla="*/ 2147483646 w 64000"/>
              <a:gd name="T11" fmla="*/ 2147483646 h 64000"/>
              <a:gd name="T12" fmla="*/ 2147483646 w 64000"/>
              <a:gd name="T13" fmla="*/ 2147483646 h 64000"/>
              <a:gd name="T14" fmla="*/ 2147483646 w 64000"/>
              <a:gd name="T15" fmla="*/ 2147483646 h 64000"/>
              <a:gd name="T16" fmla="*/ 2147483646 w 64000"/>
              <a:gd name="T17" fmla="*/ 21474836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54 h 64000"/>
              <a:gd name="T29" fmla="*/ 50296 w 64000"/>
              <a:gd name="T30" fmla="*/ 2625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it-IT">
              <a:solidFill>
                <a:srgbClr val="000000"/>
              </a:solidFill>
            </a:endParaRPr>
          </a:p>
        </p:txBody>
      </p:sp>
      <p:sp>
        <p:nvSpPr>
          <p:cNvPr id="2051" name="AutoShape 4"/>
          <p:cNvSpPr>
            <a:spLocks noChangeArrowheads="1"/>
          </p:cNvSpPr>
          <p:nvPr/>
        </p:nvSpPr>
        <p:spPr bwMode="auto">
          <a:xfrm>
            <a:off x="-2425700" y="0"/>
            <a:ext cx="3094038" cy="3154363"/>
          </a:xfrm>
          <a:custGeom>
            <a:avLst/>
            <a:gdLst>
              <a:gd name="T0" fmla="*/ 2147483646 w 64000"/>
              <a:gd name="T1" fmla="*/ 2147483646 h 64000"/>
              <a:gd name="T2" fmla="*/ 2147483646 w 64000"/>
              <a:gd name="T3" fmla="*/ 2147483646 h 64000"/>
              <a:gd name="T4" fmla="*/ 2147483646 w 64000"/>
              <a:gd name="T5" fmla="*/ 2147483646 h 64000"/>
              <a:gd name="T6" fmla="*/ 2147483646 w 64000"/>
              <a:gd name="T7" fmla="*/ 2147483646 h 64000"/>
              <a:gd name="T8" fmla="*/ 2147483646 w 64000"/>
              <a:gd name="T9" fmla="*/ 2147483646 h 64000"/>
              <a:gd name="T10" fmla="*/ 2147483646 w 64000"/>
              <a:gd name="T11" fmla="*/ 2147483646 h 64000"/>
              <a:gd name="T12" fmla="*/ 2147483646 w 64000"/>
              <a:gd name="T13" fmla="*/ 2147483646 h 64000"/>
              <a:gd name="T14" fmla="*/ 2147483646 w 64000"/>
              <a:gd name="T15" fmla="*/ 2147483646 h 64000"/>
              <a:gd name="T16" fmla="*/ 2147483646 w 64000"/>
              <a:gd name="T17" fmla="*/ 21474836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05 h 64000"/>
              <a:gd name="T29" fmla="*/ 50077 w 64000"/>
              <a:gd name="T30" fmla="*/ 26405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it-IT">
              <a:solidFill>
                <a:srgbClr val="000000"/>
              </a:solidFill>
            </a:endParaRPr>
          </a:p>
        </p:txBody>
      </p:sp>
      <p:sp>
        <p:nvSpPr>
          <p:cNvPr id="2052" name="Line 5"/>
          <p:cNvSpPr>
            <a:spLocks noChangeShapeType="1"/>
          </p:cNvSpPr>
          <p:nvPr/>
        </p:nvSpPr>
        <p:spPr bwMode="auto">
          <a:xfrm>
            <a:off x="1066800" y="1143000"/>
            <a:ext cx="7315200" cy="0"/>
          </a:xfrm>
          <a:prstGeom prst="line">
            <a:avLst/>
          </a:prstGeom>
          <a:noFill/>
          <a:ln w="38100" cmpd="dbl">
            <a:solidFill>
              <a:srgbClr val="00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000000"/>
              </a:solidFill>
            </a:endParaRPr>
          </a:p>
        </p:txBody>
      </p:sp>
      <p:sp>
        <p:nvSpPr>
          <p:cNvPr id="2053" name="Rectangle 6"/>
          <p:cNvSpPr>
            <a:spLocks noGrp="1" noChangeArrowheads="1"/>
          </p:cNvSpPr>
          <p:nvPr>
            <p:ph type="title"/>
          </p:nvPr>
        </p:nvSpPr>
        <p:spPr bwMode="auto">
          <a:xfrm>
            <a:off x="990600" y="152400"/>
            <a:ext cx="73136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2054"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297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defRPr>
            </a:lvl1pPr>
          </a:lstStyle>
          <a:p>
            <a:pPr fontAlgn="base">
              <a:spcBef>
                <a:spcPct val="0"/>
              </a:spcBef>
              <a:spcAft>
                <a:spcPct val="0"/>
              </a:spcAft>
              <a:defRPr/>
            </a:pPr>
            <a:endParaRPr lang="en-US">
              <a:solidFill>
                <a:srgbClr val="000000"/>
              </a:solidFill>
            </a:endParaRPr>
          </a:p>
        </p:txBody>
      </p:sp>
      <p:sp>
        <p:nvSpPr>
          <p:cNvPr id="297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pitchFamily="34" charset="0"/>
              </a:defRPr>
            </a:lvl1pPr>
          </a:lstStyle>
          <a:p>
            <a:pPr fontAlgn="base">
              <a:spcBef>
                <a:spcPct val="0"/>
              </a:spcBef>
              <a:spcAft>
                <a:spcPct val="0"/>
              </a:spcAft>
              <a:defRPr/>
            </a:pPr>
            <a:endParaRPr lang="en-US">
              <a:solidFill>
                <a:srgbClr val="000000"/>
              </a:solidFill>
            </a:endParaRPr>
          </a:p>
        </p:txBody>
      </p:sp>
      <p:sp>
        <p:nvSpPr>
          <p:cNvPr id="297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itchFamily="34" charset="0"/>
              </a:defRPr>
            </a:lvl1pPr>
          </a:lstStyle>
          <a:p>
            <a:pPr fontAlgn="base">
              <a:spcBef>
                <a:spcPct val="0"/>
              </a:spcBef>
              <a:spcAft>
                <a:spcPct val="0"/>
              </a:spcAft>
            </a:pPr>
            <a:fld id="{45173AFE-C379-4A33-8EF4-68AE70DAB36C}" type="slidenum">
              <a:rPr lang="en-US" altLang="it-IT">
                <a:solidFill>
                  <a:srgbClr val="000000"/>
                </a:solidFill>
              </a:rPr>
              <a:pPr fontAlgn="base">
                <a:spcBef>
                  <a:spcPct val="0"/>
                </a:spcBef>
                <a:spcAft>
                  <a:spcPct val="0"/>
                </a:spcAft>
              </a:pPr>
              <a:t>‹N›</a:t>
            </a:fld>
            <a:endParaRPr lang="en-US" altLang="it-IT">
              <a:solidFill>
                <a:srgbClr val="000000"/>
              </a:solidFill>
            </a:endParaRPr>
          </a:p>
        </p:txBody>
      </p:sp>
    </p:spTree>
    <p:extLst>
      <p:ext uri="{BB962C8B-B14F-4D97-AF65-F5344CB8AC3E}">
        <p14:creationId xmlns:p14="http://schemas.microsoft.com/office/powerpoint/2010/main" val="12158025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rgbClr val="009900"/>
        </a:buClr>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rgbClr val="009900"/>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009900"/>
        </a:buClr>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rgbClr val="009900"/>
        </a:buClr>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rgbClr val="009900"/>
        </a:buClr>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rgbClr val="009900"/>
        </a:buClr>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rgbClr val="009900"/>
        </a:buClr>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rgbClr val="009900"/>
        </a:buClr>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F5795529-58E4-3D4C-93D8-BDD02BBFB19F}"/>
              </a:ext>
            </a:extLst>
          </p:cNvPr>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27" name="Rectangle 3">
            <a:extLst>
              <a:ext uri="{FF2B5EF4-FFF2-40B4-BE49-F238E27FC236}">
                <a16:creationId xmlns:a16="http://schemas.microsoft.com/office/drawing/2014/main" id="{328BDCCF-72EB-1B4D-B15C-BBF360482072}"/>
              </a:ext>
            </a:extLst>
          </p:cNvPr>
          <p:cNvSpPr>
            <a:spLocks noGrp="1" noChangeArrowheads="1"/>
          </p:cNvSpPr>
          <p:nvPr>
            <p:ph type="title"/>
          </p:nvPr>
        </p:nvSpPr>
        <p:spPr bwMode="auto">
          <a:xfrm>
            <a:off x="685800" y="152400"/>
            <a:ext cx="6870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1028" name="Rectangle 4">
            <a:extLst>
              <a:ext uri="{FF2B5EF4-FFF2-40B4-BE49-F238E27FC236}">
                <a16:creationId xmlns:a16="http://schemas.microsoft.com/office/drawing/2014/main" id="{0DCBE077-DD18-2A43-AAA5-833B28AF847E}"/>
              </a:ext>
            </a:extLst>
          </p:cNvPr>
          <p:cNvSpPr>
            <a:spLocks noGrp="1" noChangeArrowheads="1"/>
          </p:cNvSpPr>
          <p:nvPr>
            <p:ph type="body" idx="1"/>
          </p:nvPr>
        </p:nvSpPr>
        <p:spPr bwMode="auto">
          <a:xfrm>
            <a:off x="685800" y="13716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392656065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omic Sans MS" pitchFamily="66" charset="0"/>
        </a:defRPr>
      </a:lvl2pPr>
      <a:lvl3pPr algn="ctr" rtl="0" eaLnBrk="0" fontAlgn="base" hangingPunct="0">
        <a:spcBef>
          <a:spcPct val="0"/>
        </a:spcBef>
        <a:spcAft>
          <a:spcPct val="0"/>
        </a:spcAft>
        <a:defRPr sz="3600">
          <a:solidFill>
            <a:schemeClr val="tx1"/>
          </a:solidFill>
          <a:latin typeface="Comic Sans MS" pitchFamily="66" charset="0"/>
        </a:defRPr>
      </a:lvl3pPr>
      <a:lvl4pPr algn="ctr" rtl="0" eaLnBrk="0" fontAlgn="base" hangingPunct="0">
        <a:spcBef>
          <a:spcPct val="0"/>
        </a:spcBef>
        <a:spcAft>
          <a:spcPct val="0"/>
        </a:spcAft>
        <a:defRPr sz="3600">
          <a:solidFill>
            <a:schemeClr val="tx1"/>
          </a:solidFill>
          <a:latin typeface="Comic Sans MS" pitchFamily="66" charset="0"/>
        </a:defRPr>
      </a:lvl4pPr>
      <a:lvl5pPr algn="ctr" rtl="0" eaLnBrk="0" fontAlgn="base" hangingPunct="0">
        <a:spcBef>
          <a:spcPct val="0"/>
        </a:spcBef>
        <a:spcAft>
          <a:spcPct val="0"/>
        </a:spcAft>
        <a:defRPr sz="3600">
          <a:solidFill>
            <a:schemeClr val="tx1"/>
          </a:solidFill>
          <a:latin typeface="Comic Sans MS" pitchFamily="66" charset="0"/>
        </a:defRPr>
      </a:lvl5pPr>
      <a:lvl6pPr marL="457200" algn="ctr" rtl="0" fontAlgn="base">
        <a:spcBef>
          <a:spcPct val="0"/>
        </a:spcBef>
        <a:spcAft>
          <a:spcPct val="0"/>
        </a:spcAft>
        <a:defRPr sz="3600">
          <a:solidFill>
            <a:schemeClr val="tx1"/>
          </a:solidFill>
          <a:latin typeface="Comic Sans MS" pitchFamily="66" charset="0"/>
        </a:defRPr>
      </a:lvl6pPr>
      <a:lvl7pPr marL="914400" algn="ctr" rtl="0" fontAlgn="base">
        <a:spcBef>
          <a:spcPct val="0"/>
        </a:spcBef>
        <a:spcAft>
          <a:spcPct val="0"/>
        </a:spcAft>
        <a:defRPr sz="3600">
          <a:solidFill>
            <a:schemeClr val="tx1"/>
          </a:solidFill>
          <a:latin typeface="Comic Sans MS" pitchFamily="66" charset="0"/>
        </a:defRPr>
      </a:lvl7pPr>
      <a:lvl8pPr marL="1371600" algn="ctr" rtl="0" fontAlgn="base">
        <a:spcBef>
          <a:spcPct val="0"/>
        </a:spcBef>
        <a:spcAft>
          <a:spcPct val="0"/>
        </a:spcAft>
        <a:defRPr sz="3600">
          <a:solidFill>
            <a:schemeClr val="tx1"/>
          </a:solidFill>
          <a:latin typeface="Comic Sans MS" pitchFamily="66" charset="0"/>
        </a:defRPr>
      </a:lvl8pPr>
      <a:lvl9pPr marL="1828800" algn="ctr" rtl="0" fontAlgn="base">
        <a:spcBef>
          <a:spcPct val="0"/>
        </a:spcBef>
        <a:spcAft>
          <a:spcPct val="0"/>
        </a:spcAft>
        <a:defRPr sz="36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5045E1-B498-9A4D-B715-B1B19FF5E64B}"/>
              </a:ext>
            </a:extLst>
          </p:cNvPr>
          <p:cNvSpPr>
            <a:spLocks noGrp="1" noChangeArrowheads="1"/>
          </p:cNvSpPr>
          <p:nvPr>
            <p:ph type="ctrTitle"/>
          </p:nvPr>
        </p:nvSpPr>
        <p:spPr>
          <a:xfrm>
            <a:off x="1371600" y="1511300"/>
            <a:ext cx="6400800" cy="1155700"/>
          </a:xfrm>
        </p:spPr>
        <p:txBody>
          <a:bodyPr/>
          <a:lstStyle/>
          <a:p>
            <a:pPr eaLnBrk="1" hangingPunct="1">
              <a:defRPr/>
            </a:pPr>
            <a:r>
              <a:rPr lang="en-US" dirty="0" err="1">
                <a:solidFill>
                  <a:schemeClr val="bg1"/>
                </a:solidFill>
              </a:rPr>
              <a:t>Economia</a:t>
            </a:r>
            <a:r>
              <a:rPr lang="en-US" dirty="0">
                <a:solidFill>
                  <a:schemeClr val="bg1"/>
                </a:solidFill>
              </a:rPr>
              <a:t> </a:t>
            </a:r>
            <a:r>
              <a:rPr lang="en-US" dirty="0" err="1">
                <a:solidFill>
                  <a:schemeClr val="bg1"/>
                </a:solidFill>
              </a:rPr>
              <a:t>Ambientale</a:t>
            </a:r>
            <a:endParaRPr lang="en-US" dirty="0">
              <a:solidFill>
                <a:schemeClr val="bg1"/>
              </a:solidFill>
            </a:endParaRPr>
          </a:p>
        </p:txBody>
      </p:sp>
      <p:sp>
        <p:nvSpPr>
          <p:cNvPr id="5124" name="Text Box 4">
            <a:extLst>
              <a:ext uri="{FF2B5EF4-FFF2-40B4-BE49-F238E27FC236}">
                <a16:creationId xmlns:a16="http://schemas.microsoft.com/office/drawing/2014/main" id="{6930C22F-0574-654B-8E0E-D1FA88B0CABE}"/>
              </a:ext>
            </a:extLst>
          </p:cNvPr>
          <p:cNvSpPr txBox="1">
            <a:spLocks noChangeArrowheads="1"/>
          </p:cNvSpPr>
          <p:nvPr/>
        </p:nvSpPr>
        <p:spPr bwMode="auto">
          <a:xfrm>
            <a:off x="381000" y="4191000"/>
            <a:ext cx="1489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Air pollution</a:t>
            </a:r>
          </a:p>
        </p:txBody>
      </p:sp>
      <p:sp>
        <p:nvSpPr>
          <p:cNvPr id="5125" name="Text Box 5">
            <a:extLst>
              <a:ext uri="{FF2B5EF4-FFF2-40B4-BE49-F238E27FC236}">
                <a16:creationId xmlns:a16="http://schemas.microsoft.com/office/drawing/2014/main" id="{E8152F6A-AEB2-7E4C-8D94-D5FD5BE7787B}"/>
              </a:ext>
            </a:extLst>
          </p:cNvPr>
          <p:cNvSpPr txBox="1">
            <a:spLocks noChangeArrowheads="1"/>
          </p:cNvSpPr>
          <p:nvPr/>
        </p:nvSpPr>
        <p:spPr bwMode="auto">
          <a:xfrm>
            <a:off x="990600" y="5257800"/>
            <a:ext cx="2111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Hazardous wastes</a:t>
            </a:r>
          </a:p>
        </p:txBody>
      </p:sp>
      <p:sp>
        <p:nvSpPr>
          <p:cNvPr id="5126" name="Text Box 6">
            <a:extLst>
              <a:ext uri="{FF2B5EF4-FFF2-40B4-BE49-F238E27FC236}">
                <a16:creationId xmlns:a16="http://schemas.microsoft.com/office/drawing/2014/main" id="{332E4C0A-761E-9C46-828A-4718272C8CD2}"/>
              </a:ext>
            </a:extLst>
          </p:cNvPr>
          <p:cNvSpPr txBox="1">
            <a:spLocks noChangeArrowheads="1"/>
          </p:cNvSpPr>
          <p:nvPr/>
        </p:nvSpPr>
        <p:spPr bwMode="auto">
          <a:xfrm>
            <a:off x="6477000" y="48768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Cost-benefit analysis</a:t>
            </a:r>
          </a:p>
        </p:txBody>
      </p:sp>
      <p:sp>
        <p:nvSpPr>
          <p:cNvPr id="5127" name="Text Box 7">
            <a:extLst>
              <a:ext uri="{FF2B5EF4-FFF2-40B4-BE49-F238E27FC236}">
                <a16:creationId xmlns:a16="http://schemas.microsoft.com/office/drawing/2014/main" id="{62F27A83-B2D1-DD42-95C9-F0528E53F614}"/>
              </a:ext>
            </a:extLst>
          </p:cNvPr>
          <p:cNvSpPr txBox="1">
            <a:spLocks noChangeArrowheads="1"/>
          </p:cNvSpPr>
          <p:nvPr/>
        </p:nvSpPr>
        <p:spPr bwMode="auto">
          <a:xfrm>
            <a:off x="7140575" y="3962400"/>
            <a:ext cx="200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Abatement costs</a:t>
            </a:r>
          </a:p>
        </p:txBody>
      </p:sp>
      <p:sp>
        <p:nvSpPr>
          <p:cNvPr id="5128" name="Text Box 8">
            <a:extLst>
              <a:ext uri="{FF2B5EF4-FFF2-40B4-BE49-F238E27FC236}">
                <a16:creationId xmlns:a16="http://schemas.microsoft.com/office/drawing/2014/main" id="{7D059187-1011-DD40-9F5A-C75667BF69D8}"/>
              </a:ext>
            </a:extLst>
          </p:cNvPr>
          <p:cNvSpPr txBox="1">
            <a:spLocks noChangeArrowheads="1"/>
          </p:cNvSpPr>
          <p:nvPr/>
        </p:nvSpPr>
        <p:spPr bwMode="auto">
          <a:xfrm>
            <a:off x="0" y="3657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Water pollution</a:t>
            </a:r>
          </a:p>
        </p:txBody>
      </p:sp>
      <p:sp>
        <p:nvSpPr>
          <p:cNvPr id="5129" name="Text Box 9">
            <a:extLst>
              <a:ext uri="{FF2B5EF4-FFF2-40B4-BE49-F238E27FC236}">
                <a16:creationId xmlns:a16="http://schemas.microsoft.com/office/drawing/2014/main" id="{A606C2B8-992E-154C-AB1D-354F3D77D01C}"/>
              </a:ext>
            </a:extLst>
          </p:cNvPr>
          <p:cNvSpPr txBox="1">
            <a:spLocks noChangeArrowheads="1"/>
          </p:cNvSpPr>
          <p:nvPr/>
        </p:nvSpPr>
        <p:spPr bwMode="auto">
          <a:xfrm>
            <a:off x="6858000" y="4419600"/>
            <a:ext cx="1982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Optimal pollution</a:t>
            </a:r>
          </a:p>
        </p:txBody>
      </p:sp>
      <p:sp>
        <p:nvSpPr>
          <p:cNvPr id="5130" name="Text Box 10">
            <a:extLst>
              <a:ext uri="{FF2B5EF4-FFF2-40B4-BE49-F238E27FC236}">
                <a16:creationId xmlns:a16="http://schemas.microsoft.com/office/drawing/2014/main" id="{B296C39F-E714-204F-B275-8FDD0DB22E25}"/>
              </a:ext>
            </a:extLst>
          </p:cNvPr>
          <p:cNvSpPr txBox="1">
            <a:spLocks noChangeArrowheads="1"/>
          </p:cNvSpPr>
          <p:nvPr/>
        </p:nvSpPr>
        <p:spPr bwMode="auto">
          <a:xfrm>
            <a:off x="1600200" y="5791200"/>
            <a:ext cx="1770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Global warming</a:t>
            </a:r>
          </a:p>
        </p:txBody>
      </p:sp>
      <p:sp>
        <p:nvSpPr>
          <p:cNvPr id="5131" name="Text Box 11">
            <a:extLst>
              <a:ext uri="{FF2B5EF4-FFF2-40B4-BE49-F238E27FC236}">
                <a16:creationId xmlns:a16="http://schemas.microsoft.com/office/drawing/2014/main" id="{BA064E81-CE11-884D-A07E-97C1499967FA}"/>
              </a:ext>
            </a:extLst>
          </p:cNvPr>
          <p:cNvSpPr txBox="1">
            <a:spLocks noChangeArrowheads="1"/>
          </p:cNvSpPr>
          <p:nvPr/>
        </p:nvSpPr>
        <p:spPr bwMode="auto">
          <a:xfrm>
            <a:off x="1752600" y="6248400"/>
            <a:ext cx="227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Endangered species</a:t>
            </a:r>
          </a:p>
        </p:txBody>
      </p:sp>
      <p:sp>
        <p:nvSpPr>
          <p:cNvPr id="5132" name="Text Box 12">
            <a:extLst>
              <a:ext uri="{FF2B5EF4-FFF2-40B4-BE49-F238E27FC236}">
                <a16:creationId xmlns:a16="http://schemas.microsoft.com/office/drawing/2014/main" id="{28FF0EFA-539C-7C4D-AD64-BAEBAC35F2D9}"/>
              </a:ext>
            </a:extLst>
          </p:cNvPr>
          <p:cNvSpPr txBox="1">
            <a:spLocks noChangeArrowheads="1"/>
          </p:cNvSpPr>
          <p:nvPr/>
        </p:nvSpPr>
        <p:spPr bwMode="auto">
          <a:xfrm>
            <a:off x="8067675" y="3392488"/>
            <a:ext cx="64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EEA</a:t>
            </a:r>
          </a:p>
        </p:txBody>
      </p:sp>
      <p:sp>
        <p:nvSpPr>
          <p:cNvPr id="5133" name="Text Box 13">
            <a:extLst>
              <a:ext uri="{FF2B5EF4-FFF2-40B4-BE49-F238E27FC236}">
                <a16:creationId xmlns:a16="http://schemas.microsoft.com/office/drawing/2014/main" id="{7FE6B274-D858-314A-BA70-8DC890FB68B7}"/>
              </a:ext>
            </a:extLst>
          </p:cNvPr>
          <p:cNvSpPr txBox="1">
            <a:spLocks noChangeArrowheads="1"/>
          </p:cNvSpPr>
          <p:nvPr/>
        </p:nvSpPr>
        <p:spPr bwMode="auto">
          <a:xfrm>
            <a:off x="228600" y="4724400"/>
            <a:ext cx="2441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Solid municipal waste</a:t>
            </a:r>
          </a:p>
        </p:txBody>
      </p:sp>
      <p:sp>
        <p:nvSpPr>
          <p:cNvPr id="5134" name="Text Box 14">
            <a:extLst>
              <a:ext uri="{FF2B5EF4-FFF2-40B4-BE49-F238E27FC236}">
                <a16:creationId xmlns:a16="http://schemas.microsoft.com/office/drawing/2014/main" id="{76FB35D9-93FF-CB4A-85BC-69816A8C5121}"/>
              </a:ext>
            </a:extLst>
          </p:cNvPr>
          <p:cNvSpPr txBox="1">
            <a:spLocks noChangeArrowheads="1"/>
          </p:cNvSpPr>
          <p:nvPr/>
        </p:nvSpPr>
        <p:spPr bwMode="auto">
          <a:xfrm>
            <a:off x="6016625" y="5334000"/>
            <a:ext cx="312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Tradable discharge permits</a:t>
            </a:r>
          </a:p>
        </p:txBody>
      </p:sp>
      <p:sp>
        <p:nvSpPr>
          <p:cNvPr id="5135" name="Text Box 15">
            <a:extLst>
              <a:ext uri="{FF2B5EF4-FFF2-40B4-BE49-F238E27FC236}">
                <a16:creationId xmlns:a16="http://schemas.microsoft.com/office/drawing/2014/main" id="{0C27069F-19B4-544C-98C8-2D40E3F2B6D6}"/>
              </a:ext>
            </a:extLst>
          </p:cNvPr>
          <p:cNvSpPr txBox="1">
            <a:spLocks noChangeArrowheads="1"/>
          </p:cNvSpPr>
          <p:nvPr/>
        </p:nvSpPr>
        <p:spPr bwMode="auto">
          <a:xfrm>
            <a:off x="5791200" y="5791200"/>
            <a:ext cx="243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Command and control</a:t>
            </a:r>
          </a:p>
        </p:txBody>
      </p:sp>
      <p:sp>
        <p:nvSpPr>
          <p:cNvPr id="5136" name="Text Box 16">
            <a:extLst>
              <a:ext uri="{FF2B5EF4-FFF2-40B4-BE49-F238E27FC236}">
                <a16:creationId xmlns:a16="http://schemas.microsoft.com/office/drawing/2014/main" id="{7ACF4FDD-CD18-664D-A7A8-07145D6BB7FE}"/>
              </a:ext>
            </a:extLst>
          </p:cNvPr>
          <p:cNvSpPr txBox="1">
            <a:spLocks noChangeArrowheads="1"/>
          </p:cNvSpPr>
          <p:nvPr/>
        </p:nvSpPr>
        <p:spPr bwMode="auto">
          <a:xfrm>
            <a:off x="5486400" y="624840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defRPr>
            </a:lvl1pPr>
            <a:lvl2pPr marL="742950" indent="-285750">
              <a:spcBef>
                <a:spcPct val="20000"/>
              </a:spcBef>
              <a:buChar char="–"/>
              <a:defRPr sz="2800">
                <a:solidFill>
                  <a:schemeClr val="tx1"/>
                </a:solidFill>
                <a:latin typeface="Comic Sans MS" panose="030F0902030302020204" pitchFamily="66" charset="0"/>
              </a:defRPr>
            </a:lvl2pPr>
            <a:lvl3pPr marL="1143000" indent="-228600">
              <a:spcBef>
                <a:spcPct val="20000"/>
              </a:spcBef>
              <a:buChar char="•"/>
              <a:defRPr sz="2400">
                <a:solidFill>
                  <a:schemeClr val="tx1"/>
                </a:solidFill>
                <a:latin typeface="Comic Sans MS" panose="030F0902030302020204" pitchFamily="66" charset="0"/>
              </a:defRPr>
            </a:lvl3pPr>
            <a:lvl4pPr marL="1600200" indent="-228600">
              <a:spcBef>
                <a:spcPct val="20000"/>
              </a:spcBef>
              <a:buChar char="–"/>
              <a:defRPr sz="2000">
                <a:solidFill>
                  <a:schemeClr val="tx1"/>
                </a:solidFill>
                <a:latin typeface="Comic Sans MS" panose="030F0902030302020204" pitchFamily="66" charset="0"/>
              </a:defRPr>
            </a:lvl4pPr>
            <a:lvl5pPr marL="2057400" indent="-228600">
              <a:spcBef>
                <a:spcPct val="20000"/>
              </a:spcBef>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a:ln>
                  <a:noFill/>
                </a:ln>
                <a:solidFill>
                  <a:srgbClr val="000000"/>
                </a:solidFill>
                <a:effectLst/>
                <a:uLnTx/>
                <a:uFillTx/>
                <a:latin typeface="Comic Sans MS" panose="030F0902030302020204" pitchFamily="66" charset="0"/>
                <a:ea typeface="+mn-ea"/>
                <a:cs typeface="+mn-cs"/>
              </a:rPr>
              <a:t>Emission taxes</a:t>
            </a:r>
          </a:p>
        </p:txBody>
      </p:sp>
      <p:sp>
        <p:nvSpPr>
          <p:cNvPr id="17" name="Rectangle 3">
            <a:extLst>
              <a:ext uri="{FF2B5EF4-FFF2-40B4-BE49-F238E27FC236}">
                <a16:creationId xmlns:a16="http://schemas.microsoft.com/office/drawing/2014/main" id="{DF72963E-8AF1-F341-AE84-78B1442939E8}"/>
              </a:ext>
            </a:extLst>
          </p:cNvPr>
          <p:cNvSpPr txBox="1">
            <a:spLocks noChangeArrowheads="1"/>
          </p:cNvSpPr>
          <p:nvPr/>
        </p:nvSpPr>
        <p:spPr bwMode="auto">
          <a:xfrm>
            <a:off x="2046288" y="2979738"/>
            <a:ext cx="6032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t-IT" sz="1800" b="1" i="0" u="none" strike="noStrike" kern="0" cap="none" spc="0" normalizeH="0" baseline="0" noProof="0" dirty="0">
                <a:ln>
                  <a:noFill/>
                </a:ln>
                <a:solidFill>
                  <a:srgbClr val="FFFFFF"/>
                </a:solidFill>
                <a:effectLst>
                  <a:outerShdw blurRad="38100" dist="38100" dir="2700000" algn="tl">
                    <a:srgbClr val="C0C0C0"/>
                  </a:outerShdw>
                </a:effectLst>
                <a:uLnTx/>
                <a:uFillTx/>
                <a:latin typeface="Comic Sans MS"/>
                <a:ea typeface="+mn-ea"/>
                <a:cs typeface="+mn-cs"/>
              </a:rPr>
              <a:t>Barbara Cavalletti</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it-IT" sz="1800" b="1" i="0" u="none" strike="noStrike" kern="0" cap="none" spc="0" normalizeH="0" baseline="0" noProof="0" dirty="0">
                <a:ln>
                  <a:noFill/>
                </a:ln>
                <a:solidFill>
                  <a:srgbClr val="FFFFFF"/>
                </a:solidFill>
                <a:effectLst>
                  <a:outerShdw blurRad="38100" dist="38100" dir="2700000" algn="tl">
                    <a:srgbClr val="C0C0C0"/>
                  </a:outerShdw>
                </a:effectLst>
                <a:uLnTx/>
                <a:uFillTx/>
                <a:latin typeface="Comic Sans MS"/>
                <a:ea typeface="+mn-ea"/>
                <a:cs typeface="+mn-cs"/>
              </a:rPr>
              <a:t>Università degli Studi di Genova</a:t>
            </a:r>
            <a:endParaRPr kumimoji="0" lang="en-US" sz="1800" b="0" i="0" u="none" strike="noStrike" kern="0" cap="none" spc="0" normalizeH="0" baseline="0" noProof="0" dirty="0">
              <a:ln>
                <a:noFill/>
              </a:ln>
              <a:solidFill>
                <a:srgbClr val="FFFFFF"/>
              </a:solidFill>
              <a:effectLst>
                <a:outerShdw blurRad="38100" dist="38100" dir="2700000" algn="tl">
                  <a:srgbClr val="C0C0C0"/>
                </a:outerShdw>
              </a:effectLst>
              <a:uLnTx/>
              <a:uFillTx/>
              <a:latin typeface="Comic Sans MS"/>
              <a:ea typeface="+mn-ea"/>
              <a:cs typeface="+mn-cs"/>
            </a:endParaRPr>
          </a:p>
        </p:txBody>
      </p:sp>
    </p:spTree>
    <p:custDataLst>
      <p:tags r:id="rId1"/>
    </p:custDataLst>
    <p:extLst>
      <p:ext uri="{BB962C8B-B14F-4D97-AF65-F5344CB8AC3E}">
        <p14:creationId xmlns:p14="http://schemas.microsoft.com/office/powerpoint/2010/main" val="417248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5"/>
          <p:cNvSpPr>
            <a:spLocks noChangeShapeType="1"/>
          </p:cNvSpPr>
          <p:nvPr/>
        </p:nvSpPr>
        <p:spPr bwMode="auto">
          <a:xfrm>
            <a:off x="1619250" y="5445125"/>
            <a:ext cx="5616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3" name="Line 6"/>
          <p:cNvSpPr>
            <a:spLocks noChangeShapeType="1"/>
          </p:cNvSpPr>
          <p:nvPr/>
        </p:nvSpPr>
        <p:spPr bwMode="auto">
          <a:xfrm flipV="1">
            <a:off x="1692275" y="1196975"/>
            <a:ext cx="0" cy="4248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4" name="Line 7"/>
          <p:cNvSpPr>
            <a:spLocks noChangeShapeType="1"/>
          </p:cNvSpPr>
          <p:nvPr/>
        </p:nvSpPr>
        <p:spPr bwMode="auto">
          <a:xfrm>
            <a:off x="1692275" y="1916113"/>
            <a:ext cx="4319588" cy="35290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5" name="Line 8"/>
          <p:cNvSpPr>
            <a:spLocks noChangeShapeType="1"/>
          </p:cNvSpPr>
          <p:nvPr/>
        </p:nvSpPr>
        <p:spPr bwMode="auto">
          <a:xfrm flipV="1">
            <a:off x="1692275" y="2133600"/>
            <a:ext cx="4392613" cy="33099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6" name="Text Box 11"/>
          <p:cNvSpPr txBox="1">
            <a:spLocks noChangeArrowheads="1"/>
          </p:cNvSpPr>
          <p:nvPr/>
        </p:nvSpPr>
        <p:spPr bwMode="auto">
          <a:xfrm>
            <a:off x="1763713" y="1524000"/>
            <a:ext cx="495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rPr>
              <a:t>D</a:t>
            </a:r>
          </a:p>
        </p:txBody>
      </p:sp>
      <p:sp>
        <p:nvSpPr>
          <p:cNvPr id="17417" name="Text Box 12"/>
          <p:cNvSpPr txBox="1">
            <a:spLocks noChangeArrowheads="1"/>
          </p:cNvSpPr>
          <p:nvPr/>
        </p:nvSpPr>
        <p:spPr bwMode="auto">
          <a:xfrm>
            <a:off x="6084888" y="1671638"/>
            <a:ext cx="48763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rPr>
              <a:t>S</a:t>
            </a:r>
          </a:p>
        </p:txBody>
      </p:sp>
      <p:sp>
        <p:nvSpPr>
          <p:cNvPr id="17418" name="Line 18"/>
          <p:cNvSpPr>
            <a:spLocks noChangeShapeType="1"/>
          </p:cNvSpPr>
          <p:nvPr/>
        </p:nvSpPr>
        <p:spPr bwMode="auto">
          <a:xfrm>
            <a:off x="3924300" y="3716338"/>
            <a:ext cx="0" cy="172878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9" name="Line 19"/>
          <p:cNvSpPr>
            <a:spLocks noChangeShapeType="1"/>
          </p:cNvSpPr>
          <p:nvPr/>
        </p:nvSpPr>
        <p:spPr bwMode="auto">
          <a:xfrm flipH="1">
            <a:off x="1692275" y="3716338"/>
            <a:ext cx="2232025"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20" name="Text Box 20"/>
          <p:cNvSpPr txBox="1">
            <a:spLocks noChangeArrowheads="1"/>
          </p:cNvSpPr>
          <p:nvPr/>
        </p:nvSpPr>
        <p:spPr bwMode="auto">
          <a:xfrm>
            <a:off x="1187450" y="3500438"/>
            <a:ext cx="522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n-lt"/>
              </a:rPr>
              <a:t>P</a:t>
            </a:r>
            <a:r>
              <a:rPr lang="it-IT" altLang="it-IT" sz="2800" b="1" baseline="30000">
                <a:latin typeface="+mn-lt"/>
              </a:rPr>
              <a:t>0</a:t>
            </a:r>
          </a:p>
        </p:txBody>
      </p:sp>
      <p:sp>
        <p:nvSpPr>
          <p:cNvPr id="17421" name="Text Box 21"/>
          <p:cNvSpPr txBox="1">
            <a:spLocks noChangeArrowheads="1"/>
          </p:cNvSpPr>
          <p:nvPr/>
        </p:nvSpPr>
        <p:spPr bwMode="auto">
          <a:xfrm>
            <a:off x="3635375" y="5516563"/>
            <a:ext cx="6447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n-lt"/>
              </a:rPr>
              <a:t>Q</a:t>
            </a:r>
            <a:r>
              <a:rPr lang="it-IT" altLang="it-IT" sz="2800" b="1" baseline="30000">
                <a:latin typeface="+mn-lt"/>
              </a:rPr>
              <a:t>0</a:t>
            </a:r>
          </a:p>
        </p:txBody>
      </p:sp>
      <p:sp>
        <p:nvSpPr>
          <p:cNvPr id="17422" name="AutoShape 22"/>
          <p:cNvSpPr>
            <a:spLocks noChangeArrowheads="1"/>
          </p:cNvSpPr>
          <p:nvPr/>
        </p:nvSpPr>
        <p:spPr bwMode="auto">
          <a:xfrm>
            <a:off x="1692275" y="1916113"/>
            <a:ext cx="2232025" cy="1800225"/>
          </a:xfrm>
          <a:prstGeom prst="rtTriangle">
            <a:avLst/>
          </a:prstGeom>
          <a:solidFill>
            <a:srgbClr val="CCFFFF">
              <a:alpha val="45097"/>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latin typeface="+mn-lt"/>
            </a:endParaRPr>
          </a:p>
        </p:txBody>
      </p:sp>
      <p:sp>
        <p:nvSpPr>
          <p:cNvPr id="17423" name="AutoShape 25"/>
          <p:cNvSpPr>
            <a:spLocks noChangeArrowheads="1"/>
          </p:cNvSpPr>
          <p:nvPr/>
        </p:nvSpPr>
        <p:spPr bwMode="auto">
          <a:xfrm rot="5400000">
            <a:off x="1979613" y="3429000"/>
            <a:ext cx="1728787" cy="2303463"/>
          </a:xfrm>
          <a:prstGeom prst="rtTriangle">
            <a:avLst/>
          </a:prstGeom>
          <a:solidFill>
            <a:srgbClr val="FF00FF">
              <a:alpha val="3803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latin typeface="+mn-lt"/>
            </a:endParaRPr>
          </a:p>
        </p:txBody>
      </p:sp>
      <p:sp>
        <p:nvSpPr>
          <p:cNvPr id="17424" name="Text Box 26"/>
          <p:cNvSpPr txBox="1">
            <a:spLocks noChangeArrowheads="1"/>
          </p:cNvSpPr>
          <p:nvPr/>
        </p:nvSpPr>
        <p:spPr bwMode="auto">
          <a:xfrm>
            <a:off x="6588125" y="1394638"/>
            <a:ext cx="19446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400" dirty="0">
                <a:latin typeface="+mn-lt"/>
              </a:rPr>
              <a:t>Il mercato alloca l’offerta di un bene tra i consumatori che gli attribuiscono il valore più elevato</a:t>
            </a:r>
          </a:p>
        </p:txBody>
      </p:sp>
      <p:sp>
        <p:nvSpPr>
          <p:cNvPr id="17425" name="Text Box 27"/>
          <p:cNvSpPr txBox="1">
            <a:spLocks noChangeArrowheads="1"/>
          </p:cNvSpPr>
          <p:nvPr/>
        </p:nvSpPr>
        <p:spPr bwMode="auto">
          <a:xfrm>
            <a:off x="2259013" y="1280688"/>
            <a:ext cx="194965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400" dirty="0">
                <a:latin typeface="+mn-lt"/>
              </a:rPr>
              <a:t>Il mercato alloca la domanda di un bene tra i venditori che possono produrlo al costo più basso</a:t>
            </a:r>
          </a:p>
        </p:txBody>
      </p:sp>
      <p:sp>
        <p:nvSpPr>
          <p:cNvPr id="17426" name="Text Box 28"/>
          <p:cNvSpPr txBox="1">
            <a:spLocks noChangeArrowheads="1"/>
          </p:cNvSpPr>
          <p:nvPr/>
        </p:nvSpPr>
        <p:spPr bwMode="auto">
          <a:xfrm>
            <a:off x="589959" y="5949280"/>
            <a:ext cx="73802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400" dirty="0">
                <a:latin typeface="+mn-lt"/>
              </a:rPr>
              <a:t>Il mercato produce esattamente la quantità di bene che </a:t>
            </a:r>
            <a:r>
              <a:rPr lang="it-IT" altLang="it-IT" sz="1400" b="1" dirty="0">
                <a:latin typeface="+mn-lt"/>
              </a:rPr>
              <a:t>massimizza la differenza tra il valore per il consumatore e il costo per il produttore</a:t>
            </a:r>
            <a:r>
              <a:rPr lang="it-IT" altLang="it-IT" sz="1400" dirty="0">
                <a:latin typeface="+mn-lt"/>
              </a:rPr>
              <a:t> (somma dei surplus di consumatore e produttore)</a:t>
            </a:r>
          </a:p>
        </p:txBody>
      </p:sp>
      <p:sp>
        <p:nvSpPr>
          <p:cNvPr id="17427" name="Line 29"/>
          <p:cNvSpPr>
            <a:spLocks noChangeShapeType="1"/>
          </p:cNvSpPr>
          <p:nvPr/>
        </p:nvSpPr>
        <p:spPr bwMode="auto">
          <a:xfrm flipV="1">
            <a:off x="2124075" y="3716338"/>
            <a:ext cx="0" cy="17287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28" name="Line 30"/>
          <p:cNvSpPr>
            <a:spLocks noChangeShapeType="1"/>
          </p:cNvSpPr>
          <p:nvPr/>
        </p:nvSpPr>
        <p:spPr bwMode="auto">
          <a:xfrm flipV="1">
            <a:off x="2195513" y="2349500"/>
            <a:ext cx="0" cy="309562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29" name="Line 31"/>
          <p:cNvSpPr>
            <a:spLocks noChangeShapeType="1"/>
          </p:cNvSpPr>
          <p:nvPr/>
        </p:nvSpPr>
        <p:spPr bwMode="auto">
          <a:xfrm flipV="1">
            <a:off x="5580063" y="2492375"/>
            <a:ext cx="0" cy="2952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30" name="Line 32"/>
          <p:cNvSpPr>
            <a:spLocks noChangeShapeType="1"/>
          </p:cNvSpPr>
          <p:nvPr/>
        </p:nvSpPr>
        <p:spPr bwMode="auto">
          <a:xfrm flipV="1">
            <a:off x="5508625" y="4941888"/>
            <a:ext cx="0" cy="5032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31" name="Text Box 33"/>
          <p:cNvSpPr txBox="1">
            <a:spLocks noChangeArrowheads="1"/>
          </p:cNvSpPr>
          <p:nvPr/>
        </p:nvSpPr>
        <p:spPr bwMode="auto">
          <a:xfrm>
            <a:off x="3708400" y="3068638"/>
            <a:ext cx="45717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rPr>
              <a:t>E</a:t>
            </a:r>
          </a:p>
        </p:txBody>
      </p:sp>
      <p:sp>
        <p:nvSpPr>
          <p:cNvPr id="2" name="Rettangolo 1">
            <a:extLst>
              <a:ext uri="{FF2B5EF4-FFF2-40B4-BE49-F238E27FC236}">
                <a16:creationId xmlns:a16="http://schemas.microsoft.com/office/drawing/2014/main" id="{CEC4738B-14EB-BC49-97E0-66393B3C3CDF}"/>
              </a:ext>
            </a:extLst>
          </p:cNvPr>
          <p:cNvSpPr/>
          <p:nvPr/>
        </p:nvSpPr>
        <p:spPr>
          <a:xfrm>
            <a:off x="515874" y="247650"/>
            <a:ext cx="8016938" cy="646331"/>
          </a:xfrm>
          <a:prstGeom prst="rect">
            <a:avLst/>
          </a:prstGeom>
        </p:spPr>
        <p:txBody>
          <a:bodyPr wrap="none">
            <a:spAutoFit/>
          </a:bodyPr>
          <a:lstStyle/>
          <a:p>
            <a:pPr>
              <a:spcBef>
                <a:spcPct val="0"/>
              </a:spcBef>
            </a:pPr>
            <a:r>
              <a:rPr lang="it-IT" altLang="it-IT" sz="3600" b="1" dirty="0">
                <a:solidFill>
                  <a:srgbClr val="009900"/>
                </a:solidFill>
                <a:latin typeface="Comic Sans MS" pitchFamily="66" charset="0"/>
              </a:rPr>
              <a:t>Il modello di Mercato – L’Equilibrio</a:t>
            </a:r>
          </a:p>
        </p:txBody>
      </p:sp>
      <p:sp>
        <p:nvSpPr>
          <p:cNvPr id="23" name="Text Box 27">
            <a:extLst>
              <a:ext uri="{FF2B5EF4-FFF2-40B4-BE49-F238E27FC236}">
                <a16:creationId xmlns:a16="http://schemas.microsoft.com/office/drawing/2014/main" id="{02AE2DEB-4E94-3548-B699-F421322C8BC1}"/>
              </a:ext>
            </a:extLst>
          </p:cNvPr>
          <p:cNvSpPr txBox="1">
            <a:spLocks noChangeArrowheads="1"/>
          </p:cNvSpPr>
          <p:nvPr/>
        </p:nvSpPr>
        <p:spPr bwMode="auto">
          <a:xfrm rot="2981103">
            <a:off x="1495303" y="2959664"/>
            <a:ext cx="1949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400" dirty="0">
                <a:latin typeface="+mn-lt"/>
              </a:rPr>
              <a:t>Beneficio per chi compra</a:t>
            </a:r>
          </a:p>
        </p:txBody>
      </p:sp>
      <p:sp>
        <p:nvSpPr>
          <p:cNvPr id="24" name="Text Box 27">
            <a:extLst>
              <a:ext uri="{FF2B5EF4-FFF2-40B4-BE49-F238E27FC236}">
                <a16:creationId xmlns:a16="http://schemas.microsoft.com/office/drawing/2014/main" id="{07DE4650-E66B-D144-8E2F-A7687CBE9C48}"/>
              </a:ext>
            </a:extLst>
          </p:cNvPr>
          <p:cNvSpPr txBox="1">
            <a:spLocks noChangeArrowheads="1"/>
          </p:cNvSpPr>
          <p:nvPr/>
        </p:nvSpPr>
        <p:spPr bwMode="auto">
          <a:xfrm rot="19555650">
            <a:off x="1616859" y="4138798"/>
            <a:ext cx="1949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400" dirty="0">
                <a:latin typeface="+mn-lt"/>
              </a:rPr>
              <a:t>Beneficio per chi vende</a:t>
            </a:r>
          </a:p>
        </p:txBody>
      </p:sp>
    </p:spTree>
    <p:extLst>
      <p:ext uri="{BB962C8B-B14F-4D97-AF65-F5344CB8AC3E}">
        <p14:creationId xmlns:p14="http://schemas.microsoft.com/office/powerpoint/2010/main" val="119663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35696" y="1484784"/>
            <a:ext cx="6624736" cy="4524315"/>
          </a:xfrm>
          <a:prstGeom prst="rect">
            <a:avLst/>
          </a:prstGeom>
        </p:spPr>
        <p:txBody>
          <a:bodyPr wrap="square">
            <a:spAutoFit/>
          </a:bodyPr>
          <a:lstStyle/>
          <a:p>
            <a:r>
              <a:rPr lang="it-IT" sz="2400" dirty="0"/>
              <a:t>I casi in cui il sistema dei prezzi non riesce a svolgere (in tutto o in parte) la propria funzione allocativa sono i seguenti:</a:t>
            </a:r>
          </a:p>
          <a:p>
            <a:pPr marL="285750" indent="-285750">
              <a:buFont typeface="Wingdings" panose="05000000000000000000" pitchFamily="2" charset="2"/>
              <a:buChar char="q"/>
            </a:pPr>
            <a:endParaRPr lang="it-IT" sz="2400" dirty="0"/>
          </a:p>
          <a:p>
            <a:pPr marL="285750" indent="-285750">
              <a:buFont typeface="Wingdings" panose="05000000000000000000" pitchFamily="2" charset="2"/>
              <a:buChar char="q"/>
            </a:pPr>
            <a:r>
              <a:rPr lang="it-IT" sz="2400" dirty="0"/>
              <a:t>Esternalità (il mercato funziona male)</a:t>
            </a:r>
          </a:p>
          <a:p>
            <a:pPr marL="285750" indent="-285750">
              <a:buFont typeface="Wingdings" panose="05000000000000000000" pitchFamily="2" charset="2"/>
              <a:buChar char="q"/>
            </a:pPr>
            <a:endParaRPr lang="it-IT" sz="2400" dirty="0"/>
          </a:p>
          <a:p>
            <a:pPr marL="285750" indent="-285750">
              <a:buFont typeface="Wingdings" panose="05000000000000000000" pitchFamily="2" charset="2"/>
              <a:buChar char="q"/>
            </a:pPr>
            <a:r>
              <a:rPr lang="it-IT" sz="2400" dirty="0"/>
              <a:t>Beni pubblici e risorse comuni (non c’è il mercato)</a:t>
            </a:r>
          </a:p>
          <a:p>
            <a:pPr marL="285750" indent="-285750">
              <a:buFont typeface="Wingdings" panose="05000000000000000000" pitchFamily="2" charset="2"/>
              <a:buChar char="q"/>
            </a:pPr>
            <a:endParaRPr lang="it-IT" sz="2400" dirty="0"/>
          </a:p>
          <a:p>
            <a:pPr marL="285750" indent="-285750">
              <a:buFont typeface="Wingdings" panose="05000000000000000000" pitchFamily="2" charset="2"/>
              <a:buChar char="q"/>
            </a:pPr>
            <a:r>
              <a:rPr lang="it-IT" sz="2400" dirty="0"/>
              <a:t>Asimmetrie informative (il mercato funziona male)</a:t>
            </a:r>
          </a:p>
          <a:p>
            <a:endParaRPr lang="it-IT" sz="2400" dirty="0"/>
          </a:p>
        </p:txBody>
      </p:sp>
      <p:sp>
        <p:nvSpPr>
          <p:cNvPr id="3" name="Rettangolo 2">
            <a:extLst>
              <a:ext uri="{FF2B5EF4-FFF2-40B4-BE49-F238E27FC236}">
                <a16:creationId xmlns:a16="http://schemas.microsoft.com/office/drawing/2014/main" id="{7BFFB594-21B6-0143-9ADF-46F2426CEC0C}"/>
              </a:ext>
            </a:extLst>
          </p:cNvPr>
          <p:cNvSpPr/>
          <p:nvPr/>
        </p:nvSpPr>
        <p:spPr>
          <a:xfrm>
            <a:off x="518725" y="33961"/>
            <a:ext cx="7812360" cy="1200329"/>
          </a:xfrm>
          <a:prstGeom prst="rect">
            <a:avLst/>
          </a:prstGeom>
        </p:spPr>
        <p:txBody>
          <a:bodyPr wrap="square">
            <a:spAutoFit/>
          </a:bodyPr>
          <a:lstStyle/>
          <a:p>
            <a:pPr>
              <a:spcBef>
                <a:spcPct val="0"/>
              </a:spcBef>
            </a:pPr>
            <a:r>
              <a:rPr lang="it-IT" altLang="it-IT" sz="3600" b="1" dirty="0">
                <a:solidFill>
                  <a:srgbClr val="009900"/>
                </a:solidFill>
                <a:latin typeface="Comic Sans MS" pitchFamily="66" charset="0"/>
              </a:rPr>
              <a:t>Quando il sistema dei prezzi non funziona?</a:t>
            </a:r>
          </a:p>
        </p:txBody>
      </p:sp>
    </p:spTree>
    <p:extLst>
      <p:ext uri="{BB962C8B-B14F-4D97-AF65-F5344CB8AC3E}">
        <p14:creationId xmlns:p14="http://schemas.microsoft.com/office/powerpoint/2010/main" val="421277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71438" y="334"/>
            <a:ext cx="8893175" cy="1143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b="1" dirty="0">
                <a:solidFill>
                  <a:srgbClr val="009900"/>
                </a:solidFill>
                <a:latin typeface="+mj-lt"/>
              </a:rPr>
              <a:t>I limiti del modello di Mercato (1)</a:t>
            </a:r>
            <a:br>
              <a:rPr lang="it-IT" altLang="it-IT" dirty="0">
                <a:solidFill>
                  <a:srgbClr val="009900"/>
                </a:solidFill>
                <a:latin typeface="+mj-lt"/>
              </a:rPr>
            </a:br>
            <a:r>
              <a:rPr lang="it-IT" altLang="it-IT" sz="2400" dirty="0">
                <a:solidFill>
                  <a:srgbClr val="009900"/>
                </a:solidFill>
                <a:latin typeface="+mj-lt"/>
              </a:rPr>
              <a:t>Il valore economico totale</a:t>
            </a:r>
            <a:endParaRPr lang="it-IT" altLang="it-IT" dirty="0">
              <a:solidFill>
                <a:srgbClr val="009900"/>
              </a:solidFill>
              <a:latin typeface="+mj-lt"/>
            </a:endParaRPr>
          </a:p>
        </p:txBody>
      </p:sp>
      <p:sp>
        <p:nvSpPr>
          <p:cNvPr id="25604" name="Rectangle 5"/>
          <p:cNvSpPr>
            <a:spLocks noChangeArrowheads="1"/>
          </p:cNvSpPr>
          <p:nvPr/>
        </p:nvSpPr>
        <p:spPr bwMode="auto">
          <a:xfrm>
            <a:off x="899592" y="1412875"/>
            <a:ext cx="80650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1085850" indent="-457200" eaLnBrk="0" hangingPunct="0">
              <a:spcBef>
                <a:spcPct val="20000"/>
              </a:spcBef>
              <a:buChar char="–"/>
              <a:defRPr sz="2800">
                <a:solidFill>
                  <a:schemeClr val="tx1"/>
                </a:solidFill>
                <a:latin typeface="Times New Roman" pitchFamily="18" charset="0"/>
              </a:defRPr>
            </a:lvl2pPr>
            <a:lvl3pPr marL="1722438" indent="-457200" eaLnBrk="0" hangingPunct="0">
              <a:spcBef>
                <a:spcPct val="20000"/>
              </a:spcBef>
              <a:buChar char="•"/>
              <a:defRPr sz="2400">
                <a:solidFill>
                  <a:schemeClr val="tx1"/>
                </a:solidFill>
                <a:latin typeface="Times New Roman" pitchFamily="18" charset="0"/>
              </a:defRPr>
            </a:lvl3pPr>
            <a:lvl4pPr marL="2359025" indent="-457200" eaLnBrk="0" hangingPunct="0">
              <a:spcBef>
                <a:spcPct val="20000"/>
              </a:spcBef>
              <a:buChar char="–"/>
              <a:defRPr sz="2000">
                <a:solidFill>
                  <a:schemeClr val="tx1"/>
                </a:solidFill>
                <a:latin typeface="Times New Roman" pitchFamily="18" charset="0"/>
              </a:defRPr>
            </a:lvl4pPr>
            <a:lvl5pPr marL="2995613" indent="-457200" eaLnBrk="0" hangingPunct="0">
              <a:spcBef>
                <a:spcPct val="20000"/>
              </a:spcBef>
              <a:buChar char="»"/>
              <a:defRPr sz="2000">
                <a:solidFill>
                  <a:schemeClr val="tx1"/>
                </a:solidFill>
                <a:latin typeface="Times New Roman" pitchFamily="18" charset="0"/>
              </a:defRPr>
            </a:lvl5pPr>
            <a:lvl6pPr marL="3452813" indent="-457200" eaLnBrk="0" fontAlgn="base" hangingPunct="0">
              <a:spcBef>
                <a:spcPct val="20000"/>
              </a:spcBef>
              <a:spcAft>
                <a:spcPct val="0"/>
              </a:spcAft>
              <a:buChar char="»"/>
              <a:defRPr sz="2000">
                <a:solidFill>
                  <a:schemeClr val="tx1"/>
                </a:solidFill>
                <a:latin typeface="Times New Roman" pitchFamily="18" charset="0"/>
              </a:defRPr>
            </a:lvl6pPr>
            <a:lvl7pPr marL="3910013" indent="-457200" eaLnBrk="0" fontAlgn="base" hangingPunct="0">
              <a:spcBef>
                <a:spcPct val="20000"/>
              </a:spcBef>
              <a:spcAft>
                <a:spcPct val="0"/>
              </a:spcAft>
              <a:buChar char="»"/>
              <a:defRPr sz="2000">
                <a:solidFill>
                  <a:schemeClr val="tx1"/>
                </a:solidFill>
                <a:latin typeface="Times New Roman" pitchFamily="18" charset="0"/>
              </a:defRPr>
            </a:lvl7pPr>
            <a:lvl8pPr marL="4367213" indent="-457200" eaLnBrk="0" fontAlgn="base" hangingPunct="0">
              <a:spcBef>
                <a:spcPct val="20000"/>
              </a:spcBef>
              <a:spcAft>
                <a:spcPct val="0"/>
              </a:spcAft>
              <a:buChar char="»"/>
              <a:defRPr sz="2000">
                <a:solidFill>
                  <a:schemeClr val="tx1"/>
                </a:solidFill>
                <a:latin typeface="Times New Roman" pitchFamily="18" charset="0"/>
              </a:defRPr>
            </a:lvl8pPr>
            <a:lvl9pPr marL="4824413"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dirty="0">
                <a:latin typeface="+mn-lt"/>
              </a:rPr>
              <a:t>Nel modello di mercato il </a:t>
            </a:r>
            <a:r>
              <a:rPr lang="it-IT" altLang="it-IT" sz="2800" b="1" dirty="0">
                <a:latin typeface="+mn-lt"/>
              </a:rPr>
              <a:t>prezzo</a:t>
            </a:r>
            <a:r>
              <a:rPr lang="it-IT" altLang="it-IT" sz="2800" dirty="0">
                <a:latin typeface="+mn-lt"/>
              </a:rPr>
              <a:t> misura il </a:t>
            </a:r>
            <a:r>
              <a:rPr lang="it-IT" altLang="it-IT" sz="2800" b="1" dirty="0">
                <a:latin typeface="+mn-lt"/>
              </a:rPr>
              <a:t>valore</a:t>
            </a:r>
            <a:r>
              <a:rPr lang="it-IT" altLang="it-IT" sz="2800" dirty="0">
                <a:latin typeface="+mn-lt"/>
              </a:rPr>
              <a:t> di un bene o di una risorsa ed è un indicatore della </a:t>
            </a:r>
            <a:r>
              <a:rPr lang="it-IT" altLang="it-IT" sz="2800" b="1" dirty="0">
                <a:latin typeface="+mn-lt"/>
              </a:rPr>
              <a:t>scarsità</a:t>
            </a:r>
            <a:r>
              <a:rPr lang="it-IT" altLang="it-IT" sz="2800" dirty="0">
                <a:latin typeface="+mn-lt"/>
              </a:rPr>
              <a:t> di quel bene o risorsa (</a:t>
            </a:r>
            <a:r>
              <a:rPr lang="it-IT" altLang="it-IT" sz="2800" b="1" dirty="0">
                <a:latin typeface="+mn-lt"/>
              </a:rPr>
              <a:t>valore-scarsità</a:t>
            </a:r>
            <a:r>
              <a:rPr lang="it-IT" altLang="it-IT" sz="2800" dirty="0">
                <a:latin typeface="+mn-lt"/>
              </a:rPr>
              <a:t>)</a:t>
            </a:r>
          </a:p>
        </p:txBody>
      </p:sp>
      <p:sp>
        <p:nvSpPr>
          <p:cNvPr id="25605" name="Text Box 6"/>
          <p:cNvSpPr txBox="1">
            <a:spLocks noChangeArrowheads="1"/>
          </p:cNvSpPr>
          <p:nvPr/>
        </p:nvSpPr>
        <p:spPr bwMode="auto">
          <a:xfrm>
            <a:off x="899737" y="3639721"/>
            <a:ext cx="72723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None/>
            </a:pPr>
            <a:r>
              <a:rPr lang="it-IT" altLang="it-IT" sz="3400" dirty="0">
                <a:latin typeface="+mj-lt"/>
              </a:rPr>
              <a:t>Prezzo = costo o valore d’uso</a:t>
            </a:r>
          </a:p>
        </p:txBody>
      </p:sp>
      <p:sp>
        <p:nvSpPr>
          <p:cNvPr id="25606" name="Rectangle 7"/>
          <p:cNvSpPr>
            <a:spLocks noChangeArrowheads="1"/>
          </p:cNvSpPr>
          <p:nvPr/>
        </p:nvSpPr>
        <p:spPr bwMode="auto">
          <a:xfrm>
            <a:off x="755389" y="4652317"/>
            <a:ext cx="835342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None/>
            </a:pPr>
            <a:r>
              <a:rPr lang="it-IT" altLang="it-IT" sz="3400" dirty="0">
                <a:latin typeface="+mn-lt"/>
              </a:rPr>
              <a:t>Valore economico totale = valore d’uso + valore d’opzione + valore di esistenza </a:t>
            </a:r>
          </a:p>
        </p:txBody>
      </p:sp>
      <p:sp>
        <p:nvSpPr>
          <p:cNvPr id="25607" name="AutoShape 8"/>
          <p:cNvSpPr>
            <a:spLocks noChangeArrowheads="1"/>
          </p:cNvSpPr>
          <p:nvPr/>
        </p:nvSpPr>
        <p:spPr bwMode="auto">
          <a:xfrm>
            <a:off x="250825" y="3573463"/>
            <a:ext cx="360363" cy="6477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p>
        </p:txBody>
      </p:sp>
      <p:sp>
        <p:nvSpPr>
          <p:cNvPr id="25608" name="AutoShape 9"/>
          <p:cNvSpPr>
            <a:spLocks noChangeArrowheads="1"/>
          </p:cNvSpPr>
          <p:nvPr/>
        </p:nvSpPr>
        <p:spPr bwMode="auto">
          <a:xfrm>
            <a:off x="212892" y="4686765"/>
            <a:ext cx="360363" cy="6477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latin typeface="+mn-lt"/>
            </a:endParaRPr>
          </a:p>
        </p:txBody>
      </p:sp>
    </p:spTree>
    <p:extLst>
      <p:ext uri="{BB962C8B-B14F-4D97-AF65-F5344CB8AC3E}">
        <p14:creationId xmlns:p14="http://schemas.microsoft.com/office/powerpoint/2010/main" val="23379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9672" y="1340768"/>
            <a:ext cx="6624736" cy="4893647"/>
          </a:xfrm>
          <a:prstGeom prst="rect">
            <a:avLst/>
          </a:prstGeom>
        </p:spPr>
        <p:txBody>
          <a:bodyPr wrap="square">
            <a:spAutoFit/>
          </a:bodyPr>
          <a:lstStyle/>
          <a:p>
            <a:endParaRPr lang="it-IT" sz="2400" dirty="0"/>
          </a:p>
          <a:p>
            <a:pPr marL="285750" indent="-285750">
              <a:buFont typeface="Wingdings" panose="05000000000000000000" pitchFamily="2" charset="2"/>
              <a:buChar char="q"/>
            </a:pPr>
            <a:r>
              <a:rPr lang="it-IT" sz="2400" dirty="0"/>
              <a:t>Esternalità (manca il valore riferito al danno/beneficio causato a terzi - valore opzione/costo opportunità della produzione del bene; potrebbe anche essere un costo di esistenza)</a:t>
            </a:r>
          </a:p>
          <a:p>
            <a:pPr marL="285750" indent="-285750">
              <a:buFont typeface="Wingdings" panose="05000000000000000000" pitchFamily="2" charset="2"/>
              <a:buChar char="q"/>
            </a:pPr>
            <a:endParaRPr lang="it-IT" sz="2400" dirty="0"/>
          </a:p>
          <a:p>
            <a:pPr marL="285750" indent="-285750">
              <a:buFont typeface="Wingdings" panose="05000000000000000000" pitchFamily="2" charset="2"/>
              <a:buChar char="q"/>
            </a:pPr>
            <a:r>
              <a:rPr lang="it-IT" sz="2400" dirty="0"/>
              <a:t>Beni pubblici e risorse comuni (non c’è il mercato)</a:t>
            </a:r>
          </a:p>
          <a:p>
            <a:pPr marL="285750" indent="-285750">
              <a:buFont typeface="Wingdings" panose="05000000000000000000" pitchFamily="2" charset="2"/>
              <a:buChar char="q"/>
            </a:pPr>
            <a:endParaRPr lang="it-IT" sz="2400" dirty="0"/>
          </a:p>
          <a:p>
            <a:pPr marL="285750" indent="-285750">
              <a:buFont typeface="Wingdings" panose="05000000000000000000" pitchFamily="2" charset="2"/>
              <a:buChar char="q"/>
            </a:pPr>
            <a:r>
              <a:rPr lang="it-IT" sz="2400" dirty="0"/>
              <a:t>Asimmetrie informative (il mercato funziona male)</a:t>
            </a:r>
          </a:p>
          <a:p>
            <a:endParaRPr lang="it-IT" sz="2400" dirty="0"/>
          </a:p>
        </p:txBody>
      </p:sp>
      <p:sp>
        <p:nvSpPr>
          <p:cNvPr id="4" name="Rectangle 4">
            <a:extLst>
              <a:ext uri="{FF2B5EF4-FFF2-40B4-BE49-F238E27FC236}">
                <a16:creationId xmlns:a16="http://schemas.microsoft.com/office/drawing/2014/main" id="{1C329821-EBAF-874D-9BD9-C51459CB36CD}"/>
              </a:ext>
            </a:extLst>
          </p:cNvPr>
          <p:cNvSpPr>
            <a:spLocks noChangeArrowheads="1"/>
          </p:cNvSpPr>
          <p:nvPr/>
        </p:nvSpPr>
        <p:spPr bwMode="auto">
          <a:xfrm>
            <a:off x="71438" y="334"/>
            <a:ext cx="8893175" cy="1143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b="1" dirty="0">
                <a:solidFill>
                  <a:srgbClr val="009900"/>
                </a:solidFill>
                <a:latin typeface="+mj-lt"/>
              </a:rPr>
              <a:t>I limiti del modello di Mercato (2)</a:t>
            </a:r>
            <a:br>
              <a:rPr lang="it-IT" altLang="it-IT" dirty="0">
                <a:solidFill>
                  <a:srgbClr val="009900"/>
                </a:solidFill>
                <a:latin typeface="+mj-lt"/>
              </a:rPr>
            </a:br>
            <a:r>
              <a:rPr lang="it-IT" altLang="it-IT" sz="2400" dirty="0">
                <a:solidFill>
                  <a:srgbClr val="009900"/>
                </a:solidFill>
                <a:latin typeface="+mj-lt"/>
              </a:rPr>
              <a:t>Il valore economico totale</a:t>
            </a:r>
            <a:endParaRPr lang="it-IT" altLang="it-IT" dirty="0">
              <a:solidFill>
                <a:srgbClr val="009900"/>
              </a:solidFill>
              <a:latin typeface="+mj-lt"/>
            </a:endParaRPr>
          </a:p>
        </p:txBody>
      </p:sp>
    </p:spTree>
    <p:extLst>
      <p:ext uri="{BB962C8B-B14F-4D97-AF65-F5344CB8AC3E}">
        <p14:creationId xmlns:p14="http://schemas.microsoft.com/office/powerpoint/2010/main" val="399206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asellaDiTesto 3"/>
          <p:cNvSpPr txBox="1">
            <a:spLocks noChangeArrowheads="1"/>
          </p:cNvSpPr>
          <p:nvPr/>
        </p:nvSpPr>
        <p:spPr bwMode="auto">
          <a:xfrm>
            <a:off x="6867525" y="3613150"/>
            <a:ext cx="1563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dirty="0">
                <a:latin typeface="+mn-lt"/>
              </a:rPr>
              <a:t>Quanta carta produrre ?</a:t>
            </a:r>
          </a:p>
        </p:txBody>
      </p:sp>
      <p:sp>
        <p:nvSpPr>
          <p:cNvPr id="5" name="CasellaDiTesto 4"/>
          <p:cNvSpPr txBox="1"/>
          <p:nvPr/>
        </p:nvSpPr>
        <p:spPr>
          <a:xfrm>
            <a:off x="1700955" y="1519241"/>
            <a:ext cx="2555406" cy="2031325"/>
          </a:xfrm>
          <a:prstGeom prst="rect">
            <a:avLst/>
          </a:prstGeom>
          <a:noFill/>
        </p:spPr>
        <p:txBody>
          <a:bodyPr wrap="square">
            <a:spAutoFit/>
          </a:bodyPr>
          <a:lstStyle/>
          <a:p>
            <a:pPr marL="101600" indent="-101600">
              <a:buFont typeface="Wingdings" pitchFamily="2" charset="2"/>
              <a:buChar char="§"/>
              <a:defRPr/>
            </a:pPr>
            <a:r>
              <a:rPr lang="it-IT" sz="1800" dirty="0"/>
              <a:t>Mercato</a:t>
            </a:r>
          </a:p>
          <a:p>
            <a:pPr marL="101600" indent="-101600">
              <a:buFont typeface="Wingdings" pitchFamily="2" charset="2"/>
              <a:buChar char="§"/>
              <a:defRPr/>
            </a:pPr>
            <a:endParaRPr lang="it-IT" sz="1800" dirty="0"/>
          </a:p>
          <a:p>
            <a:pPr marL="101600" indent="-101600">
              <a:buFont typeface="Wingdings" pitchFamily="2" charset="2"/>
              <a:buChar char="§"/>
              <a:defRPr/>
            </a:pPr>
            <a:r>
              <a:rPr lang="it-IT" sz="1800" dirty="0"/>
              <a:t>Confronto Domanda e offerta</a:t>
            </a:r>
          </a:p>
          <a:p>
            <a:pPr marL="101600" indent="-101600">
              <a:buFont typeface="Wingdings" pitchFamily="2" charset="2"/>
              <a:buChar char="§"/>
              <a:defRPr/>
            </a:pPr>
            <a:endParaRPr lang="it-IT" sz="1800" dirty="0"/>
          </a:p>
          <a:p>
            <a:pPr marL="101600" indent="-101600">
              <a:buFont typeface="Wingdings" pitchFamily="2" charset="2"/>
              <a:buChar char="§"/>
              <a:defRPr/>
            </a:pPr>
            <a:r>
              <a:rPr lang="it-IT" sz="1800" dirty="0"/>
              <a:t>Da origine allo scambio</a:t>
            </a:r>
          </a:p>
        </p:txBody>
      </p:sp>
      <p:sp>
        <p:nvSpPr>
          <p:cNvPr id="36869" name="CasellaDiTesto 5"/>
          <p:cNvSpPr txBox="1">
            <a:spLocks noChangeArrowheads="1"/>
          </p:cNvSpPr>
          <p:nvPr/>
        </p:nvSpPr>
        <p:spPr bwMode="auto">
          <a:xfrm>
            <a:off x="4549123" y="1595617"/>
            <a:ext cx="194202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700" dirty="0">
                <a:latin typeface="+mn-lt"/>
              </a:rPr>
              <a:t>- Banditore</a:t>
            </a:r>
          </a:p>
          <a:p>
            <a:pPr eaLnBrk="1" hangingPunct="1">
              <a:spcBef>
                <a:spcPct val="0"/>
              </a:spcBef>
              <a:buFontTx/>
              <a:buNone/>
            </a:pPr>
            <a:endParaRPr lang="it-IT" altLang="it-IT" sz="1700" dirty="0">
              <a:latin typeface="+mn-lt"/>
            </a:endParaRPr>
          </a:p>
          <a:p>
            <a:pPr eaLnBrk="1" hangingPunct="1">
              <a:spcBef>
                <a:spcPct val="0"/>
              </a:spcBef>
              <a:buFontTx/>
              <a:buNone/>
            </a:pPr>
            <a:r>
              <a:rPr lang="it-IT" altLang="it-IT" sz="1700" dirty="0">
                <a:latin typeface="+mn-lt"/>
              </a:rPr>
              <a:t>- Procedura   che  determina      l’accordo </a:t>
            </a:r>
          </a:p>
          <a:p>
            <a:pPr eaLnBrk="1" hangingPunct="1">
              <a:spcBef>
                <a:spcPct val="0"/>
              </a:spcBef>
              <a:buFontTx/>
              <a:buNone/>
            </a:pPr>
            <a:r>
              <a:rPr lang="it-IT" altLang="it-IT" sz="1700" dirty="0">
                <a:latin typeface="+mn-lt"/>
              </a:rPr>
              <a:t>     o SCAMBIO</a:t>
            </a:r>
          </a:p>
        </p:txBody>
      </p:sp>
      <p:sp>
        <p:nvSpPr>
          <p:cNvPr id="36870" name="Rettangolo 7"/>
          <p:cNvSpPr>
            <a:spLocks noChangeArrowheads="1"/>
          </p:cNvSpPr>
          <p:nvPr/>
        </p:nvSpPr>
        <p:spPr bwMode="auto">
          <a:xfrm>
            <a:off x="6724066" y="1832569"/>
            <a:ext cx="24199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01600" indent="-101600" eaLnBrk="1" hangingPunct="1">
              <a:spcBef>
                <a:spcPct val="0"/>
              </a:spcBef>
              <a:buFont typeface="Arial" panose="020B0604020202020204" pitchFamily="34" charset="0"/>
              <a:buChar char="•"/>
            </a:pPr>
            <a:r>
              <a:rPr lang="it-IT" altLang="it-IT" sz="1800" dirty="0" err="1">
                <a:latin typeface="+mj-lt"/>
              </a:rPr>
              <a:t>P</a:t>
            </a:r>
            <a:r>
              <a:rPr lang="it-IT" altLang="it-IT" sz="1800" dirty="0">
                <a:latin typeface="+mj-lt"/>
              </a:rPr>
              <a:t> : D=</a:t>
            </a:r>
            <a:r>
              <a:rPr lang="it-IT" altLang="it-IT" sz="1800" dirty="0" err="1">
                <a:latin typeface="+mj-lt"/>
              </a:rPr>
              <a:t>S</a:t>
            </a:r>
            <a:endParaRPr lang="it-IT" altLang="it-IT" sz="1800" dirty="0">
              <a:latin typeface="+mj-lt"/>
            </a:endParaRPr>
          </a:p>
          <a:p>
            <a:pPr marL="101600" indent="-101600" eaLnBrk="1" hangingPunct="1">
              <a:spcBef>
                <a:spcPct val="0"/>
              </a:spcBef>
              <a:buFont typeface="Arial" panose="020B0604020202020204" pitchFamily="34" charset="0"/>
              <a:buChar char="•"/>
            </a:pPr>
            <a:endParaRPr lang="it-IT" altLang="it-IT" sz="1800" dirty="0">
              <a:latin typeface="+mj-lt"/>
            </a:endParaRPr>
          </a:p>
          <a:p>
            <a:pPr marL="101600" indent="-101600" eaLnBrk="1" hangingPunct="1">
              <a:spcBef>
                <a:spcPct val="0"/>
              </a:spcBef>
              <a:buFont typeface="Arial" panose="020B0604020202020204" pitchFamily="34" charset="0"/>
              <a:buChar char="•"/>
            </a:pPr>
            <a:r>
              <a:rPr lang="it-IT" altLang="it-IT" sz="1800" dirty="0" err="1">
                <a:latin typeface="+mj-lt"/>
              </a:rPr>
              <a:t>Bmg</a:t>
            </a:r>
            <a:r>
              <a:rPr lang="it-IT" altLang="it-IT" sz="1800" dirty="0">
                <a:latin typeface="+mj-lt"/>
              </a:rPr>
              <a:t> = </a:t>
            </a:r>
            <a:r>
              <a:rPr lang="it-IT" altLang="it-IT" sz="1800" dirty="0" err="1">
                <a:latin typeface="+mj-lt"/>
              </a:rPr>
              <a:t>P</a:t>
            </a:r>
            <a:r>
              <a:rPr lang="it-IT" altLang="it-IT" sz="1800" dirty="0">
                <a:latin typeface="+mj-lt"/>
              </a:rPr>
              <a:t> (VET) = </a:t>
            </a:r>
            <a:r>
              <a:rPr lang="it-IT" altLang="it-IT" sz="1800" dirty="0" err="1">
                <a:latin typeface="+mj-lt"/>
              </a:rPr>
              <a:t>Cmg</a:t>
            </a:r>
            <a:r>
              <a:rPr lang="it-IT" altLang="it-IT" sz="1800" dirty="0">
                <a:latin typeface="+mj-lt"/>
              </a:rPr>
              <a:t> </a:t>
            </a:r>
          </a:p>
        </p:txBody>
      </p:sp>
      <p:sp>
        <p:nvSpPr>
          <p:cNvPr id="36871" name="CasellaDiTesto 8"/>
          <p:cNvSpPr txBox="1">
            <a:spLocks noChangeArrowheads="1"/>
          </p:cNvSpPr>
          <p:nvPr/>
        </p:nvSpPr>
        <p:spPr bwMode="auto">
          <a:xfrm>
            <a:off x="1836886" y="1077520"/>
            <a:ext cx="974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000" b="1" dirty="0">
                <a:solidFill>
                  <a:srgbClr val="FF0000"/>
                </a:solidFill>
                <a:latin typeface="+mn-lt"/>
              </a:rPr>
              <a:t>Regola</a:t>
            </a:r>
          </a:p>
        </p:txBody>
      </p:sp>
      <p:sp>
        <p:nvSpPr>
          <p:cNvPr id="36872" name="CasellaDiTesto 9"/>
          <p:cNvSpPr txBox="1">
            <a:spLocks noChangeArrowheads="1"/>
          </p:cNvSpPr>
          <p:nvPr/>
        </p:nvSpPr>
        <p:spPr bwMode="auto">
          <a:xfrm>
            <a:off x="4094896" y="832456"/>
            <a:ext cx="20681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000" b="1" dirty="0">
                <a:solidFill>
                  <a:srgbClr val="FF0000"/>
                </a:solidFill>
                <a:latin typeface="+mn-lt"/>
              </a:rPr>
              <a:t>Meccanismo di </a:t>
            </a:r>
          </a:p>
          <a:p>
            <a:pPr eaLnBrk="1" hangingPunct="1">
              <a:spcBef>
                <a:spcPct val="0"/>
              </a:spcBef>
              <a:buFontTx/>
              <a:buNone/>
            </a:pPr>
            <a:r>
              <a:rPr lang="it-IT" altLang="it-IT" sz="2000" b="1" dirty="0">
                <a:solidFill>
                  <a:srgbClr val="FF0000"/>
                </a:solidFill>
                <a:latin typeface="+mn-lt"/>
              </a:rPr>
              <a:t>allocazione</a:t>
            </a:r>
          </a:p>
        </p:txBody>
      </p:sp>
      <p:sp>
        <p:nvSpPr>
          <p:cNvPr id="36873" name="CasellaDiTesto 10"/>
          <p:cNvSpPr txBox="1">
            <a:spLocks noChangeArrowheads="1"/>
          </p:cNvSpPr>
          <p:nvPr/>
        </p:nvSpPr>
        <p:spPr bwMode="auto">
          <a:xfrm>
            <a:off x="6852356" y="1252317"/>
            <a:ext cx="797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000" b="1" dirty="0">
                <a:solidFill>
                  <a:srgbClr val="FF0000"/>
                </a:solidFill>
                <a:latin typeface="+mn-lt"/>
              </a:rPr>
              <a:t>Esito</a:t>
            </a:r>
          </a:p>
        </p:txBody>
      </p:sp>
      <p:sp>
        <p:nvSpPr>
          <p:cNvPr id="13" name="Parentesi graffa aperta 12"/>
          <p:cNvSpPr/>
          <p:nvPr/>
        </p:nvSpPr>
        <p:spPr>
          <a:xfrm>
            <a:off x="1506059" y="1526761"/>
            <a:ext cx="360363" cy="1668463"/>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it-IT"/>
          </a:p>
        </p:txBody>
      </p:sp>
      <p:sp>
        <p:nvSpPr>
          <p:cNvPr id="14" name="Parentesi graffa aperta 13"/>
          <p:cNvSpPr/>
          <p:nvPr/>
        </p:nvSpPr>
        <p:spPr>
          <a:xfrm>
            <a:off x="4170200" y="1526761"/>
            <a:ext cx="360363" cy="1668463"/>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it-IT"/>
          </a:p>
        </p:txBody>
      </p:sp>
      <p:sp>
        <p:nvSpPr>
          <p:cNvPr id="15" name="Parentesi graffa aperta 14"/>
          <p:cNvSpPr/>
          <p:nvPr/>
        </p:nvSpPr>
        <p:spPr>
          <a:xfrm>
            <a:off x="6628248" y="1951831"/>
            <a:ext cx="117475" cy="588963"/>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it-IT"/>
          </a:p>
        </p:txBody>
      </p:sp>
      <p:sp>
        <p:nvSpPr>
          <p:cNvPr id="36877" name="CasellaDiTesto 15"/>
          <p:cNvSpPr txBox="1">
            <a:spLocks noChangeArrowheads="1"/>
          </p:cNvSpPr>
          <p:nvPr/>
        </p:nvSpPr>
        <p:spPr bwMode="auto">
          <a:xfrm>
            <a:off x="80528" y="3560672"/>
            <a:ext cx="1568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dirty="0">
                <a:latin typeface="+mn-lt"/>
              </a:rPr>
              <a:t>Quanto petrolio estrarre ?</a:t>
            </a:r>
          </a:p>
        </p:txBody>
      </p:sp>
      <p:sp>
        <p:nvSpPr>
          <p:cNvPr id="36878" name="CasellaDiTesto 16"/>
          <p:cNvSpPr txBox="1">
            <a:spLocks noChangeArrowheads="1"/>
          </p:cNvSpPr>
          <p:nvPr/>
        </p:nvSpPr>
        <p:spPr bwMode="auto">
          <a:xfrm>
            <a:off x="2073275" y="3611563"/>
            <a:ext cx="133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dirty="0">
                <a:latin typeface="+mn-lt"/>
              </a:rPr>
              <a:t>Quanti pesci pescare ?</a:t>
            </a:r>
          </a:p>
        </p:txBody>
      </p:sp>
      <p:sp>
        <p:nvSpPr>
          <p:cNvPr id="36879" name="CasellaDiTesto 17"/>
          <p:cNvSpPr txBox="1">
            <a:spLocks noChangeArrowheads="1"/>
          </p:cNvSpPr>
          <p:nvPr/>
        </p:nvSpPr>
        <p:spPr bwMode="auto">
          <a:xfrm>
            <a:off x="467545" y="1723231"/>
            <a:ext cx="944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dirty="0">
                <a:latin typeface="+mj-lt"/>
              </a:rPr>
              <a:t>Quante mele </a:t>
            </a:r>
          </a:p>
          <a:p>
            <a:pPr eaLnBrk="1" hangingPunct="1">
              <a:spcBef>
                <a:spcPct val="0"/>
              </a:spcBef>
              <a:buFontTx/>
              <a:buNone/>
            </a:pPr>
            <a:r>
              <a:rPr lang="it-IT" altLang="it-IT" sz="1800" b="1" dirty="0">
                <a:latin typeface="+mj-lt"/>
              </a:rPr>
              <a:t>Produrre ?</a:t>
            </a:r>
          </a:p>
        </p:txBody>
      </p:sp>
      <p:sp>
        <p:nvSpPr>
          <p:cNvPr id="36880" name="CasellaDiTesto 18"/>
          <p:cNvSpPr txBox="1">
            <a:spLocks noChangeArrowheads="1"/>
          </p:cNvSpPr>
          <p:nvPr/>
        </p:nvSpPr>
        <p:spPr bwMode="auto">
          <a:xfrm>
            <a:off x="5251450" y="3633788"/>
            <a:ext cx="1331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latin typeface="+mn-lt"/>
              </a:rPr>
              <a:t>Quanti elefanti cacciare ?</a:t>
            </a:r>
          </a:p>
        </p:txBody>
      </p:sp>
      <p:sp>
        <p:nvSpPr>
          <p:cNvPr id="36881" name="CasellaDiTesto 19"/>
          <p:cNvSpPr txBox="1">
            <a:spLocks noChangeArrowheads="1"/>
          </p:cNvSpPr>
          <p:nvPr/>
        </p:nvSpPr>
        <p:spPr bwMode="auto">
          <a:xfrm>
            <a:off x="242888" y="4629150"/>
            <a:ext cx="1247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t>P&lt;VET</a:t>
            </a:r>
          </a:p>
          <a:p>
            <a:pPr eaLnBrk="1" hangingPunct="1">
              <a:spcBef>
                <a:spcPct val="0"/>
              </a:spcBef>
              <a:buFontTx/>
              <a:buNone/>
            </a:pPr>
            <a:r>
              <a:rPr lang="it-IT" altLang="it-IT" sz="1800"/>
              <a:t>No costo </a:t>
            </a:r>
          </a:p>
          <a:p>
            <a:pPr eaLnBrk="1" hangingPunct="1">
              <a:spcBef>
                <a:spcPct val="0"/>
              </a:spcBef>
              <a:buFontTx/>
              <a:buNone/>
            </a:pPr>
            <a:r>
              <a:rPr lang="it-IT" altLang="it-IT" sz="1800"/>
              <a:t>opportunità</a:t>
            </a:r>
          </a:p>
        </p:txBody>
      </p:sp>
      <p:sp>
        <p:nvSpPr>
          <p:cNvPr id="36882" name="CasellaDiTesto 20"/>
          <p:cNvSpPr txBox="1">
            <a:spLocks noChangeArrowheads="1"/>
          </p:cNvSpPr>
          <p:nvPr/>
        </p:nvSpPr>
        <p:spPr bwMode="auto">
          <a:xfrm>
            <a:off x="2141538" y="4708525"/>
            <a:ext cx="14895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n-lt"/>
              </a:rPr>
              <a:t>P&lt;VET</a:t>
            </a:r>
          </a:p>
          <a:p>
            <a:pPr eaLnBrk="1" hangingPunct="1">
              <a:spcBef>
                <a:spcPct val="0"/>
              </a:spcBef>
              <a:buFontTx/>
              <a:buNone/>
            </a:pPr>
            <a:r>
              <a:rPr lang="it-IT" altLang="it-IT" sz="1800">
                <a:latin typeface="+mn-lt"/>
              </a:rPr>
              <a:t>No costo </a:t>
            </a:r>
          </a:p>
          <a:p>
            <a:pPr eaLnBrk="1" hangingPunct="1">
              <a:spcBef>
                <a:spcPct val="0"/>
              </a:spcBef>
              <a:buFontTx/>
              <a:buNone/>
            </a:pPr>
            <a:r>
              <a:rPr lang="it-IT" altLang="it-IT" sz="1800">
                <a:latin typeface="+mn-lt"/>
              </a:rPr>
              <a:t>Opportunità</a:t>
            </a:r>
          </a:p>
          <a:p>
            <a:pPr eaLnBrk="1" hangingPunct="1">
              <a:spcBef>
                <a:spcPct val="0"/>
              </a:spcBef>
              <a:buFontTx/>
              <a:buNone/>
            </a:pPr>
            <a:r>
              <a:rPr lang="it-IT" altLang="it-IT" sz="1800">
                <a:latin typeface="+mn-lt"/>
              </a:rPr>
              <a:t>No valore</a:t>
            </a:r>
          </a:p>
          <a:p>
            <a:pPr eaLnBrk="1" hangingPunct="1">
              <a:spcBef>
                <a:spcPct val="0"/>
              </a:spcBef>
              <a:buFontTx/>
              <a:buNone/>
            </a:pPr>
            <a:r>
              <a:rPr lang="it-IT" altLang="it-IT" sz="1800">
                <a:latin typeface="+mn-lt"/>
              </a:rPr>
              <a:t>esistenza</a:t>
            </a:r>
          </a:p>
        </p:txBody>
      </p:sp>
      <p:sp>
        <p:nvSpPr>
          <p:cNvPr id="36883" name="CasellaDiTesto 21"/>
          <p:cNvSpPr txBox="1">
            <a:spLocks noChangeArrowheads="1"/>
          </p:cNvSpPr>
          <p:nvPr/>
        </p:nvSpPr>
        <p:spPr bwMode="auto">
          <a:xfrm>
            <a:off x="5256213" y="4543425"/>
            <a:ext cx="14895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n-lt"/>
              </a:rPr>
              <a:t>P&lt;VET</a:t>
            </a:r>
          </a:p>
          <a:p>
            <a:pPr eaLnBrk="1" hangingPunct="1">
              <a:spcBef>
                <a:spcPct val="0"/>
              </a:spcBef>
              <a:buFontTx/>
              <a:buNone/>
            </a:pPr>
            <a:r>
              <a:rPr lang="it-IT" altLang="it-IT" sz="1800">
                <a:latin typeface="+mn-lt"/>
              </a:rPr>
              <a:t>No costo </a:t>
            </a:r>
          </a:p>
          <a:p>
            <a:pPr eaLnBrk="1" hangingPunct="1">
              <a:spcBef>
                <a:spcPct val="0"/>
              </a:spcBef>
              <a:buFontTx/>
              <a:buNone/>
            </a:pPr>
            <a:r>
              <a:rPr lang="it-IT" altLang="it-IT" sz="1800">
                <a:latin typeface="+mn-lt"/>
              </a:rPr>
              <a:t>Opportunità</a:t>
            </a:r>
          </a:p>
          <a:p>
            <a:pPr eaLnBrk="1" hangingPunct="1">
              <a:spcBef>
                <a:spcPct val="0"/>
              </a:spcBef>
              <a:buFontTx/>
              <a:buNone/>
            </a:pPr>
            <a:r>
              <a:rPr lang="it-IT" altLang="it-IT" sz="1800">
                <a:latin typeface="+mn-lt"/>
              </a:rPr>
              <a:t>No valore </a:t>
            </a:r>
          </a:p>
          <a:p>
            <a:pPr eaLnBrk="1" hangingPunct="1">
              <a:spcBef>
                <a:spcPct val="0"/>
              </a:spcBef>
              <a:buFontTx/>
              <a:buNone/>
            </a:pPr>
            <a:r>
              <a:rPr lang="it-IT" altLang="it-IT" sz="1800">
                <a:latin typeface="+mn-lt"/>
              </a:rPr>
              <a:t>esistenza</a:t>
            </a:r>
          </a:p>
        </p:txBody>
      </p:sp>
      <p:sp>
        <p:nvSpPr>
          <p:cNvPr id="36884" name="CasellaDiTesto 22"/>
          <p:cNvSpPr txBox="1">
            <a:spLocks noChangeArrowheads="1"/>
          </p:cNvSpPr>
          <p:nvPr/>
        </p:nvSpPr>
        <p:spPr bwMode="auto">
          <a:xfrm>
            <a:off x="7019925" y="4616450"/>
            <a:ext cx="10855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n-lt"/>
              </a:rPr>
              <a:t>P&lt;VET</a:t>
            </a:r>
          </a:p>
          <a:p>
            <a:pPr eaLnBrk="1" hangingPunct="1">
              <a:spcBef>
                <a:spcPct val="0"/>
              </a:spcBef>
              <a:buFontTx/>
              <a:buNone/>
            </a:pPr>
            <a:r>
              <a:rPr lang="it-IT" altLang="it-IT" sz="1800">
                <a:latin typeface="+mn-lt"/>
              </a:rPr>
              <a:t>No costi</a:t>
            </a:r>
          </a:p>
          <a:p>
            <a:pPr eaLnBrk="1" hangingPunct="1">
              <a:spcBef>
                <a:spcPct val="0"/>
              </a:spcBef>
              <a:buFontTx/>
              <a:buNone/>
            </a:pPr>
            <a:r>
              <a:rPr lang="it-IT" altLang="it-IT" sz="1800">
                <a:latin typeface="+mn-lt"/>
              </a:rPr>
              <a:t>sociali</a:t>
            </a:r>
          </a:p>
        </p:txBody>
      </p:sp>
      <p:sp>
        <p:nvSpPr>
          <p:cNvPr id="36885" name="CasellaDiTesto 23"/>
          <p:cNvSpPr txBox="1">
            <a:spLocks noChangeArrowheads="1"/>
          </p:cNvSpPr>
          <p:nvPr/>
        </p:nvSpPr>
        <p:spPr bwMode="auto">
          <a:xfrm>
            <a:off x="1476375" y="6176963"/>
            <a:ext cx="6436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dirty="0">
                <a:solidFill>
                  <a:srgbClr val="FF0000"/>
                </a:solidFill>
                <a:latin typeface="+mn-lt"/>
              </a:rPr>
              <a:t>Altre regole diverse dal mercato</a:t>
            </a:r>
          </a:p>
        </p:txBody>
      </p:sp>
      <p:sp>
        <p:nvSpPr>
          <p:cNvPr id="2" name="CasellaDiTesto 1">
            <a:extLst>
              <a:ext uri="{FF2B5EF4-FFF2-40B4-BE49-F238E27FC236}">
                <a16:creationId xmlns:a16="http://schemas.microsoft.com/office/drawing/2014/main" id="{8B2F774E-8534-3E4B-8DE7-853D8DC687ED}"/>
              </a:ext>
            </a:extLst>
          </p:cNvPr>
          <p:cNvSpPr txBox="1"/>
          <p:nvPr/>
        </p:nvSpPr>
        <p:spPr>
          <a:xfrm>
            <a:off x="2767378" y="117780"/>
            <a:ext cx="3526369" cy="707886"/>
          </a:xfrm>
          <a:prstGeom prst="rect">
            <a:avLst/>
          </a:prstGeom>
          <a:noFill/>
        </p:spPr>
        <p:txBody>
          <a:bodyPr wrap="square" rtlCol="0">
            <a:spAutoFit/>
          </a:bodyPr>
          <a:lstStyle/>
          <a:p>
            <a:r>
              <a:rPr lang="it-IT" sz="4000" dirty="0">
                <a:solidFill>
                  <a:srgbClr val="009900"/>
                </a:solidFill>
              </a:rPr>
              <a:t>Riepilogo</a:t>
            </a:r>
          </a:p>
        </p:txBody>
      </p:sp>
    </p:spTree>
    <p:extLst>
      <p:ext uri="{BB962C8B-B14F-4D97-AF65-F5344CB8AC3E}">
        <p14:creationId xmlns:p14="http://schemas.microsoft.com/office/powerpoint/2010/main" val="417772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eaLnBrk="1" hangingPunct="1"/>
            <a:r>
              <a:rPr lang="en-US" altLang="it-IT"/>
              <a:t>Tragedy of the Commons</a:t>
            </a:r>
            <a:br>
              <a:rPr lang="en-US" altLang="it-IT"/>
            </a:br>
            <a:r>
              <a:rPr lang="en-US" altLang="it-IT" sz="2000"/>
              <a:t>Garrett Hardin 1986</a:t>
            </a:r>
            <a:endParaRPr lang="en-US" altLang="it-IT"/>
          </a:p>
        </p:txBody>
      </p:sp>
      <p:grpSp>
        <p:nvGrpSpPr>
          <p:cNvPr id="64520" name="Group 14"/>
          <p:cNvGrpSpPr>
            <a:grpSpLocks/>
          </p:cNvGrpSpPr>
          <p:nvPr/>
        </p:nvGrpSpPr>
        <p:grpSpPr bwMode="auto">
          <a:xfrm>
            <a:off x="6019800" y="1219200"/>
            <a:ext cx="3124200" cy="2774950"/>
            <a:chOff x="3684" y="768"/>
            <a:chExt cx="2076" cy="1874"/>
          </a:xfrm>
        </p:grpSpPr>
        <p:pic>
          <p:nvPicPr>
            <p:cNvPr id="1075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 y="768"/>
              <a:ext cx="207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Text Box 12"/>
            <p:cNvSpPr txBox="1">
              <a:spLocks noChangeArrowheads="1"/>
            </p:cNvSpPr>
            <p:nvPr/>
          </p:nvSpPr>
          <p:spPr bwMode="auto">
            <a:xfrm>
              <a:off x="4464" y="2415"/>
              <a:ext cx="111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600" b="1"/>
                <a:t>Garrett Hardin</a:t>
              </a:r>
            </a:p>
          </p:txBody>
        </p:sp>
      </p:grpSp>
      <p:pic>
        <p:nvPicPr>
          <p:cNvPr id="64525" name="Picture 13" descr="https://upload.wikimedia.org/wikipedia/commons/thumb/7/7c/Cows_on_Selsley_Common_-_geograph.org.uk_-_192472.jpg/220px-Cows_on_Selsley_Common_-_geograph.org.uk_-_1924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70025"/>
            <a:ext cx="288448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a:spLocks noChangeArrowheads="1"/>
          </p:cNvSpPr>
          <p:nvPr/>
        </p:nvSpPr>
        <p:spPr bwMode="auto">
          <a:xfrm>
            <a:off x="1143000" y="3825875"/>
            <a:ext cx="5773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800"/>
              <a:t>Cows on Selsey Common The "tragedy of the commons" is one way of accounting for overexploitation</a:t>
            </a:r>
            <a:endParaRPr lang="it-IT" altLang="it-IT" sz="1800"/>
          </a:p>
        </p:txBody>
      </p:sp>
      <p:sp>
        <p:nvSpPr>
          <p:cNvPr id="15" name="Text Box 3"/>
          <p:cNvSpPr txBox="1">
            <a:spLocks noChangeArrowheads="1"/>
          </p:cNvSpPr>
          <p:nvPr/>
        </p:nvSpPr>
        <p:spPr bwMode="auto">
          <a:xfrm>
            <a:off x="779462" y="1069975"/>
            <a:ext cx="8364538"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
              <a:defRPr/>
            </a:pPr>
            <a:r>
              <a:rPr lang="it-IT" altLang="it-IT" sz="2200" dirty="0">
                <a:latin typeface="+mj-lt"/>
              </a:rPr>
              <a:t>E’ un esempio classico per illustrare le ragioni dell’eccessivo sfruttamento delle risorse collettive</a:t>
            </a:r>
          </a:p>
          <a:p>
            <a:pPr marL="342900" indent="-342900" eaLnBrk="1" hangingPunct="1">
              <a:spcBef>
                <a:spcPct val="0"/>
              </a:spcBef>
              <a:buFont typeface="Wingdings" panose="05000000000000000000" pitchFamily="2" charset="2"/>
              <a:buChar char="§"/>
              <a:defRPr/>
            </a:pPr>
            <a:r>
              <a:rPr lang="it-IT" altLang="it-IT" sz="2200" dirty="0">
                <a:latin typeface="+mj-lt"/>
              </a:rPr>
              <a:t>Fa riferimento alle ragioni che hanno portato al declino dell’allevamento delle pecore nel Town Common dei villaggi dell’Inghilterra medioevale, un’attività dalla quale le famiglie traevano una parte sostanziale dei propri mezzi di sussistenza</a:t>
            </a:r>
          </a:p>
          <a:p>
            <a:pPr marL="342900" indent="-342900" eaLnBrk="1" hangingPunct="1">
              <a:spcBef>
                <a:spcPct val="0"/>
              </a:spcBef>
              <a:buFont typeface="Wingdings" panose="05000000000000000000" pitchFamily="2" charset="2"/>
              <a:buChar char="§"/>
              <a:defRPr/>
            </a:pPr>
            <a:r>
              <a:rPr lang="it-IT" altLang="it-IT" sz="2200" dirty="0">
                <a:latin typeface="+mj-lt"/>
              </a:rPr>
              <a:t>La ragione della distruzione del Town Common trova spiegazione nella differenza tra gli incentivi individuali e quelli sociali</a:t>
            </a:r>
          </a:p>
          <a:p>
            <a:pPr marL="342900" indent="-342900" eaLnBrk="1" hangingPunct="1">
              <a:spcBef>
                <a:spcPct val="0"/>
              </a:spcBef>
              <a:buFont typeface="Wingdings" panose="05000000000000000000" pitchFamily="2" charset="2"/>
              <a:buChar char="§"/>
              <a:defRPr/>
            </a:pPr>
            <a:r>
              <a:rPr lang="it-IT" altLang="it-IT" sz="2200" dirty="0">
                <a:latin typeface="+mj-lt"/>
              </a:rPr>
              <a:t>Evitare la distruzione del Town Common dipende dal comportamento collettivo degli allevatori: se agissero collettivamente (cooperassero) manterrebbero la popolazione ovina entro i limiti sostenibili senza danno per il Town Common</a:t>
            </a:r>
          </a:p>
          <a:p>
            <a:pPr marL="342900" indent="-342900" eaLnBrk="1" hangingPunct="1">
              <a:spcBef>
                <a:spcPct val="0"/>
              </a:spcBef>
              <a:buFont typeface="Wingdings" panose="05000000000000000000" pitchFamily="2" charset="2"/>
              <a:buChar char="§"/>
              <a:defRPr/>
            </a:pPr>
            <a:r>
              <a:rPr lang="it-IT" altLang="it-IT" sz="2200" dirty="0">
                <a:latin typeface="+mj-lt"/>
              </a:rPr>
              <a:t>Ma nessun allevatore ha individualmente un incentivo a ridurre la numerosità del proprio gregge (free-rider)</a:t>
            </a:r>
          </a:p>
        </p:txBody>
      </p:sp>
    </p:spTree>
    <p:custDataLst>
      <p:tags r:id="rId1"/>
    </p:custDataLst>
    <p:extLst>
      <p:ext uri="{BB962C8B-B14F-4D97-AF65-F5344CB8AC3E}">
        <p14:creationId xmlns:p14="http://schemas.microsoft.com/office/powerpoint/2010/main" val="4245828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fade">
                                      <p:cBhvr>
                                        <p:cTn id="7" dur="1000"/>
                                        <p:tgtEl>
                                          <p:spTgt spid="64520"/>
                                        </p:tgtEl>
                                      </p:cBhvr>
                                    </p:animEffect>
                                    <p:anim calcmode="lin" valueType="num">
                                      <p:cBhvr>
                                        <p:cTn id="8" dur="1000" fill="hold"/>
                                        <p:tgtEl>
                                          <p:spTgt spid="64520"/>
                                        </p:tgtEl>
                                        <p:attrNameLst>
                                          <p:attrName>ppt_x</p:attrName>
                                        </p:attrNameLst>
                                      </p:cBhvr>
                                      <p:tavLst>
                                        <p:tav tm="0">
                                          <p:val>
                                            <p:strVal val="#ppt_x"/>
                                          </p:val>
                                        </p:tav>
                                        <p:tav tm="100000">
                                          <p:val>
                                            <p:strVal val="#ppt_x"/>
                                          </p:val>
                                        </p:tav>
                                      </p:tavLst>
                                    </p:anim>
                                    <p:anim calcmode="lin" valueType="num">
                                      <p:cBhvr>
                                        <p:cTn id="9" dur="1000" fill="hold"/>
                                        <p:tgtEl>
                                          <p:spTgt spid="645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4525"/>
                                        </p:tgtEl>
                                        <p:attrNameLst>
                                          <p:attrName>style.visibility</p:attrName>
                                        </p:attrNameLst>
                                      </p:cBhvr>
                                      <p:to>
                                        <p:strVal val="visible"/>
                                      </p:to>
                                    </p:set>
                                    <p:animEffect transition="in" filter="fade">
                                      <p:cBhvr>
                                        <p:cTn id="14" dur="1000"/>
                                        <p:tgtEl>
                                          <p:spTgt spid="64525"/>
                                        </p:tgtEl>
                                      </p:cBhvr>
                                    </p:animEffect>
                                    <p:anim calcmode="lin" valueType="num">
                                      <p:cBhvr>
                                        <p:cTn id="15" dur="1000" fill="hold"/>
                                        <p:tgtEl>
                                          <p:spTgt spid="64525"/>
                                        </p:tgtEl>
                                        <p:attrNameLst>
                                          <p:attrName>ppt_x</p:attrName>
                                        </p:attrNameLst>
                                      </p:cBhvr>
                                      <p:tavLst>
                                        <p:tav tm="0">
                                          <p:val>
                                            <p:strVal val="#ppt_x"/>
                                          </p:val>
                                        </p:tav>
                                        <p:tav tm="100000">
                                          <p:val>
                                            <p:strVal val="#ppt_x"/>
                                          </p:val>
                                        </p:tav>
                                      </p:tavLst>
                                    </p:anim>
                                    <p:anim calcmode="lin" valueType="num">
                                      <p:cBhvr>
                                        <p:cTn id="16" dur="1000" fill="hold"/>
                                        <p:tgtEl>
                                          <p:spTgt spid="645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645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452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fld id="{BFEC4A15-2887-4116-861D-E5CD53C1A0C7}" type="slidenum">
              <a:rPr lang="it-IT" altLang="it-IT" sz="1400"/>
              <a:pPr>
                <a:spcBef>
                  <a:spcPct val="0"/>
                </a:spcBef>
                <a:buClrTx/>
                <a:buSzTx/>
                <a:buFontTx/>
                <a:buNone/>
              </a:pPr>
              <a:t>16</a:t>
            </a:fld>
            <a:endParaRPr lang="it-IT" altLang="it-IT" sz="1400"/>
          </a:p>
        </p:txBody>
      </p:sp>
      <p:sp>
        <p:nvSpPr>
          <p:cNvPr id="40964" name="Rectangle 4"/>
          <p:cNvSpPr>
            <a:spLocks noChangeArrowheads="1"/>
          </p:cNvSpPr>
          <p:nvPr/>
        </p:nvSpPr>
        <p:spPr bwMode="auto">
          <a:xfrm>
            <a:off x="107950" y="1268413"/>
            <a:ext cx="88566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000">
                <a:latin typeface="+mj-lt"/>
              </a:rPr>
              <a:t>Il profitto di ciascun allevatore dipende dal numero complessivo (n) di pecore ammesse al pascolo e quindi dipende anche da ciò che fa ciascun altro allevatore</a:t>
            </a:r>
          </a:p>
        </p:txBody>
      </p:sp>
      <p:graphicFrame>
        <p:nvGraphicFramePr>
          <p:cNvPr id="108548" name="Object 5"/>
          <p:cNvGraphicFramePr>
            <a:graphicFrameLocks noChangeAspect="1"/>
          </p:cNvGraphicFramePr>
          <p:nvPr/>
        </p:nvGraphicFramePr>
        <p:xfrm>
          <a:off x="1116013" y="2322513"/>
          <a:ext cx="2520950" cy="890587"/>
        </p:xfrm>
        <a:graphic>
          <a:graphicData uri="http://schemas.openxmlformats.org/presentationml/2006/ole">
            <mc:AlternateContent xmlns:mc="http://schemas.openxmlformats.org/markup-compatibility/2006">
              <mc:Choice xmlns:v="urn:schemas-microsoft-com:vml" Requires="v">
                <p:oleObj spid="_x0000_s7191" name="Equation" r:id="rId3" imgW="647700" imgH="228600" progId="Equation.3">
                  <p:embed/>
                </p:oleObj>
              </mc:Choice>
              <mc:Fallback>
                <p:oleObj name="Equation" r:id="rId3" imgW="6477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22513"/>
                        <a:ext cx="25209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6" name="Rectangle 6"/>
          <p:cNvSpPr>
            <a:spLocks noChangeArrowheads="1"/>
          </p:cNvSpPr>
          <p:nvPr/>
        </p:nvSpPr>
        <p:spPr bwMode="auto">
          <a:xfrm>
            <a:off x="4427538" y="2492375"/>
            <a:ext cx="2879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dirty="0">
                <a:latin typeface="+mj-lt"/>
                <a:cs typeface="Times New Roman" panose="02020603050405020304" pitchFamily="18" charset="0"/>
              </a:rPr>
              <a:t>K=80 e </a:t>
            </a:r>
            <a:r>
              <a:rPr lang="it-IT" altLang="it-IT" dirty="0">
                <a:latin typeface="+mj-lt"/>
                <a:cs typeface="Times New Roman" panose="02020603050405020304" pitchFamily="18" charset="0"/>
                <a:sym typeface="Symbol" panose="05050102010706020507" pitchFamily="18" charset="2"/>
              </a:rPr>
              <a:t></a:t>
            </a:r>
            <a:r>
              <a:rPr lang="it-IT" altLang="it-IT" dirty="0">
                <a:latin typeface="+mj-lt"/>
                <a:cs typeface="Times New Roman" panose="02020603050405020304" pitchFamily="18" charset="0"/>
              </a:rPr>
              <a:t>=0,5</a:t>
            </a:r>
            <a:r>
              <a:rPr lang="it-IT" altLang="it-IT" dirty="0">
                <a:latin typeface="+mj-lt"/>
                <a:cs typeface="Times New Roman" panose="02020603050405020304" pitchFamily="18" charset="0"/>
                <a:sym typeface="Symbol" panose="05050102010706020507" pitchFamily="18" charset="2"/>
              </a:rPr>
              <a:t> </a:t>
            </a:r>
          </a:p>
        </p:txBody>
      </p:sp>
      <p:sp>
        <p:nvSpPr>
          <p:cNvPr id="40967" name="Text Box 7"/>
          <p:cNvSpPr txBox="1">
            <a:spLocks noChangeArrowheads="1"/>
          </p:cNvSpPr>
          <p:nvPr/>
        </p:nvSpPr>
        <p:spPr bwMode="auto">
          <a:xfrm>
            <a:off x="179388" y="3973513"/>
            <a:ext cx="87137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000" dirty="0">
                <a:latin typeface="+mj-lt"/>
              </a:rPr>
              <a:t>Per esemplificare questa situazione potremmo definire una funzione di</a:t>
            </a:r>
          </a:p>
          <a:p>
            <a:pPr eaLnBrk="1" hangingPunct="1">
              <a:spcBef>
                <a:spcPct val="0"/>
              </a:spcBef>
              <a:buFontTx/>
              <a:buNone/>
              <a:defRPr/>
            </a:pPr>
            <a:r>
              <a:rPr lang="it-IT" altLang="it-IT" sz="2000" dirty="0">
                <a:latin typeface="+mj-lt"/>
              </a:rPr>
              <a:t> produzione congiunta della lana che dipende dal numero complessivo di pecore ammesse al pascolo. E’ possibile inoltre definire un costo complessivo per l’allevamento ed un profitto complessivo al quale ciascuno partecipa in funzione del numero di pecore da lui stesso portate al pascolo.</a:t>
            </a:r>
          </a:p>
        </p:txBody>
      </p:sp>
      <p:sp>
        <p:nvSpPr>
          <p:cNvPr id="8" name="Rectangle 2"/>
          <p:cNvSpPr txBox="1">
            <a:spLocks noChangeArrowheads="1"/>
          </p:cNvSpPr>
          <p:nvPr/>
        </p:nvSpPr>
        <p:spPr>
          <a:xfrm>
            <a:off x="990600" y="15240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pPr algn="ctr" eaLnBrk="1" hangingPunct="1">
              <a:defRPr/>
            </a:pPr>
            <a:r>
              <a:rPr lang="en-US" altLang="it-IT" kern="0" dirty="0"/>
              <a:t>Tragedy of the Commons</a:t>
            </a:r>
            <a:br>
              <a:rPr lang="en-US" altLang="it-IT" kern="0" dirty="0"/>
            </a:br>
            <a:r>
              <a:rPr lang="en-US" altLang="it-IT" sz="2000" kern="0" dirty="0"/>
              <a:t>Un </a:t>
            </a:r>
            <a:r>
              <a:rPr lang="en-US" altLang="it-IT" sz="2000" kern="0" dirty="0" err="1"/>
              <a:t>Esempio</a:t>
            </a:r>
            <a:endParaRPr lang="en-US" altLang="it-IT" kern="0" dirty="0"/>
          </a:p>
        </p:txBody>
      </p:sp>
    </p:spTree>
    <p:extLst>
      <p:ext uri="{BB962C8B-B14F-4D97-AF65-F5344CB8AC3E}">
        <p14:creationId xmlns:p14="http://schemas.microsoft.com/office/powerpoint/2010/main" val="417133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numero diapositiva 3"/>
          <p:cNvSpPr>
            <a:spLocks noGrp="1"/>
          </p:cNvSpPr>
          <p:nvPr>
            <p:ph type="sldNum" sz="quarter" idx="12"/>
          </p:nvPr>
        </p:nvSpPr>
        <p:spPr>
          <a:xfrm>
            <a:off x="6858000" y="638175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fld id="{9B4218CB-08F1-4A85-BB98-AA6D03EDABEA}" type="slidenum">
              <a:rPr lang="it-IT" altLang="it-IT" sz="1400"/>
              <a:pPr>
                <a:spcBef>
                  <a:spcPct val="0"/>
                </a:spcBef>
                <a:buClrTx/>
                <a:buSzTx/>
                <a:buFontTx/>
                <a:buNone/>
              </a:pPr>
              <a:t>17</a:t>
            </a:fld>
            <a:endParaRPr lang="it-IT" altLang="it-IT" sz="1400"/>
          </a:p>
        </p:txBody>
      </p:sp>
      <p:sp>
        <p:nvSpPr>
          <p:cNvPr id="41988" name="Rectangle 7"/>
          <p:cNvSpPr>
            <a:spLocks noChangeArrowheads="1"/>
          </p:cNvSpPr>
          <p:nvPr/>
        </p:nvSpPr>
        <p:spPr bwMode="auto">
          <a:xfrm>
            <a:off x="304800" y="1258888"/>
            <a:ext cx="33845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000" u="sng" dirty="0">
                <a:latin typeface="+mj-lt"/>
                <a:cs typeface="Times New Roman" panose="02020603050405020304" pitchFamily="18" charset="0"/>
              </a:rPr>
              <a:t>Situazione iniziale</a:t>
            </a:r>
            <a:endParaRPr lang="it-IT" altLang="it-IT" sz="2000" dirty="0">
              <a:latin typeface="+mj-lt"/>
            </a:endParaRPr>
          </a:p>
          <a:p>
            <a:pPr>
              <a:spcBef>
                <a:spcPct val="0"/>
              </a:spcBef>
              <a:buFontTx/>
              <a:buNone/>
              <a:defRPr/>
            </a:pPr>
            <a:r>
              <a:rPr lang="it-IT" altLang="it-IT" sz="2000" b="1" dirty="0">
                <a:latin typeface="+mj-lt"/>
                <a:cs typeface="Times New Roman" panose="02020603050405020304" pitchFamily="18" charset="0"/>
              </a:rPr>
              <a:t>n=</a:t>
            </a:r>
            <a:r>
              <a:rPr lang="it-IT" altLang="it-IT" sz="2000" b="1" dirty="0">
                <a:solidFill>
                  <a:srgbClr val="008000"/>
                </a:solidFill>
                <a:latin typeface="+mj-lt"/>
                <a:cs typeface="Times New Roman" panose="02020603050405020304" pitchFamily="18" charset="0"/>
              </a:rPr>
              <a:t>18</a:t>
            </a:r>
            <a:r>
              <a:rPr lang="it-IT" altLang="it-IT" sz="2000" b="1" dirty="0">
                <a:latin typeface="+mj-lt"/>
                <a:cs typeface="Times New Roman" panose="02020603050405020304" pitchFamily="18" charset="0"/>
              </a:rPr>
              <a:t>;	 (9;9)</a:t>
            </a:r>
            <a:endParaRPr lang="it-IT" altLang="it-IT" sz="2000" dirty="0">
              <a:latin typeface="+mj-lt"/>
            </a:endParaRPr>
          </a:p>
          <a:p>
            <a:pPr>
              <a:spcBef>
                <a:spcPct val="0"/>
              </a:spcBef>
              <a:buFontTx/>
              <a:buNone/>
              <a:defRPr/>
            </a:pPr>
            <a:r>
              <a:rPr lang="it-IT" altLang="it-IT" sz="2000" b="1" dirty="0">
                <a:latin typeface="+mj-lt"/>
                <a:cs typeface="Times New Roman" panose="02020603050405020304" pitchFamily="18" charset="0"/>
              </a:rPr>
              <a:t>Q</a:t>
            </a:r>
            <a:r>
              <a:rPr lang="it-IT" altLang="it-IT" sz="2000" b="1" baseline="-30000" dirty="0">
                <a:latin typeface="+mj-lt"/>
                <a:cs typeface="Times New Roman" panose="02020603050405020304" pitchFamily="18" charset="0"/>
              </a:rPr>
              <a:t>L</a:t>
            </a:r>
            <a:r>
              <a:rPr lang="it-IT" altLang="it-IT" sz="2000" b="1" dirty="0">
                <a:latin typeface="+mj-lt"/>
                <a:cs typeface="Times New Roman" panose="02020603050405020304" pitchFamily="18" charset="0"/>
              </a:rPr>
              <a:t> = 80*</a:t>
            </a:r>
            <a:r>
              <a:rPr lang="it-IT" altLang="it-IT" sz="2000" b="1" dirty="0">
                <a:solidFill>
                  <a:srgbClr val="008000"/>
                </a:solidFill>
                <a:latin typeface="+mj-lt"/>
                <a:cs typeface="Times New Roman" panose="02020603050405020304" pitchFamily="18" charset="0"/>
              </a:rPr>
              <a:t>18</a:t>
            </a:r>
            <a:r>
              <a:rPr lang="it-IT" altLang="it-IT" sz="2000" b="1" baseline="30000" dirty="0">
                <a:latin typeface="+mj-lt"/>
                <a:cs typeface="Times New Roman" panose="02020603050405020304" pitchFamily="18" charset="0"/>
              </a:rPr>
              <a:t>0,5</a:t>
            </a:r>
            <a:r>
              <a:rPr lang="it-IT" altLang="it-IT" sz="2000" b="1" dirty="0">
                <a:latin typeface="+mj-lt"/>
                <a:cs typeface="Times New Roman" panose="02020603050405020304" pitchFamily="18" charset="0"/>
              </a:rPr>
              <a:t> = 339,4</a:t>
            </a:r>
            <a:endParaRPr lang="it-IT" altLang="it-IT" sz="2000" dirty="0">
              <a:latin typeface="+mj-lt"/>
            </a:endParaRPr>
          </a:p>
          <a:p>
            <a:pPr>
              <a:spcBef>
                <a:spcPct val="0"/>
              </a:spcBef>
              <a:buFontTx/>
              <a:buNone/>
              <a:defRPr/>
            </a:pPr>
            <a:r>
              <a:rPr lang="it-IT" altLang="it-IT" sz="2000" b="1" dirty="0">
                <a:latin typeface="+mj-lt"/>
                <a:cs typeface="Times New Roman" panose="02020603050405020304" pitchFamily="18" charset="0"/>
              </a:rPr>
              <a:t>R</a:t>
            </a:r>
            <a:r>
              <a:rPr lang="it-IT" altLang="it-IT" sz="2000" b="1" baseline="-30000" dirty="0">
                <a:latin typeface="+mj-lt"/>
                <a:cs typeface="Times New Roman" panose="02020603050405020304" pitchFamily="18" charset="0"/>
              </a:rPr>
              <a:t>T</a:t>
            </a:r>
            <a:r>
              <a:rPr lang="it-IT" altLang="it-IT" sz="2000" b="1" dirty="0">
                <a:latin typeface="+mj-lt"/>
                <a:cs typeface="Times New Roman" panose="02020603050405020304" pitchFamily="18" charset="0"/>
              </a:rPr>
              <a:t>= Q</a:t>
            </a:r>
            <a:r>
              <a:rPr lang="it-IT" altLang="it-IT" sz="2000" b="1" baseline="-30000" dirty="0">
                <a:latin typeface="+mj-lt"/>
                <a:cs typeface="Times New Roman" panose="02020603050405020304" pitchFamily="18" charset="0"/>
              </a:rPr>
              <a:t>L</a:t>
            </a:r>
            <a:r>
              <a:rPr lang="it-IT" altLang="it-IT" sz="2000" b="1" dirty="0">
                <a:latin typeface="+mj-lt"/>
                <a:cs typeface="Times New Roman" panose="02020603050405020304" pitchFamily="18" charset="0"/>
              </a:rPr>
              <a:t>*P = 339,4 </a:t>
            </a:r>
            <a:endParaRPr lang="it-IT" altLang="it-IT" sz="2000" dirty="0">
              <a:latin typeface="+mj-lt"/>
            </a:endParaRPr>
          </a:p>
          <a:p>
            <a:pPr>
              <a:spcBef>
                <a:spcPct val="0"/>
              </a:spcBef>
              <a:buFontTx/>
              <a:buNone/>
              <a:defRPr/>
            </a:pPr>
            <a:r>
              <a:rPr lang="it-IT" altLang="it-IT" sz="2000" b="1" dirty="0">
                <a:latin typeface="+mj-lt"/>
                <a:cs typeface="Times New Roman" panose="02020603050405020304" pitchFamily="18" charset="0"/>
              </a:rPr>
              <a:t>C</a:t>
            </a:r>
            <a:r>
              <a:rPr lang="it-IT" altLang="it-IT" sz="2000" b="1" baseline="-30000" dirty="0">
                <a:latin typeface="+mj-lt"/>
                <a:cs typeface="Times New Roman" panose="02020603050405020304" pitchFamily="18" charset="0"/>
              </a:rPr>
              <a:t>T</a:t>
            </a:r>
            <a:r>
              <a:rPr lang="it-IT" altLang="it-IT" sz="2000" b="1" dirty="0">
                <a:latin typeface="+mj-lt"/>
                <a:cs typeface="Times New Roman" panose="02020603050405020304" pitchFamily="18" charset="0"/>
              </a:rPr>
              <a:t>= 10*</a:t>
            </a:r>
            <a:r>
              <a:rPr lang="it-IT" altLang="it-IT" sz="2000" b="1" dirty="0">
                <a:solidFill>
                  <a:srgbClr val="008000"/>
                </a:solidFill>
                <a:latin typeface="+mj-lt"/>
                <a:cs typeface="Times New Roman" panose="02020603050405020304" pitchFamily="18" charset="0"/>
              </a:rPr>
              <a:t>18</a:t>
            </a:r>
            <a:r>
              <a:rPr lang="it-IT" altLang="it-IT" sz="2000" b="1" dirty="0">
                <a:latin typeface="+mj-lt"/>
                <a:cs typeface="Times New Roman" panose="02020603050405020304" pitchFamily="18" charset="0"/>
              </a:rPr>
              <a:t>=180</a:t>
            </a:r>
            <a:endParaRPr lang="it-IT" altLang="it-IT" sz="2000" dirty="0">
              <a:latin typeface="+mj-lt"/>
            </a:endParaRPr>
          </a:p>
          <a:p>
            <a:pPr>
              <a:spcBef>
                <a:spcPct val="0"/>
              </a:spcBef>
              <a:buFontTx/>
              <a:buNone/>
              <a:defRPr/>
            </a:pPr>
            <a:r>
              <a:rPr lang="it-IT" altLang="it-IT" sz="2000" b="1" dirty="0">
                <a:latin typeface="+mj-lt"/>
                <a:cs typeface="Times New Roman" panose="02020603050405020304" pitchFamily="18" charset="0"/>
              </a:rPr>
              <a:t>Π</a:t>
            </a:r>
            <a:r>
              <a:rPr lang="it-IT" altLang="it-IT" sz="2000" b="1" baseline="-30000" dirty="0">
                <a:latin typeface="+mj-lt"/>
                <a:cs typeface="Times New Roman" panose="02020603050405020304" pitchFamily="18" charset="0"/>
              </a:rPr>
              <a:t>T</a:t>
            </a:r>
            <a:r>
              <a:rPr lang="it-IT" altLang="it-IT" sz="2000" b="1" dirty="0">
                <a:latin typeface="+mj-lt"/>
                <a:cs typeface="Times New Roman" panose="02020603050405020304" pitchFamily="18" charset="0"/>
              </a:rPr>
              <a:t>=159,4</a:t>
            </a:r>
            <a:endParaRPr lang="it-IT" altLang="it-IT" sz="2000" dirty="0">
              <a:latin typeface="+mj-lt"/>
            </a:endParaRPr>
          </a:p>
          <a:p>
            <a:pPr>
              <a:spcBef>
                <a:spcPct val="0"/>
              </a:spcBef>
              <a:buFontTx/>
              <a:buNone/>
              <a:defRPr/>
            </a:pPr>
            <a:r>
              <a:rPr lang="it-IT" altLang="it-IT" sz="2000" b="1" dirty="0" err="1">
                <a:latin typeface="+mj-lt"/>
                <a:cs typeface="Times New Roman" panose="02020603050405020304" pitchFamily="18" charset="0"/>
              </a:rPr>
              <a:t>Π</a:t>
            </a:r>
            <a:r>
              <a:rPr lang="it-IT" altLang="it-IT" sz="2000" b="1" baseline="-30000" dirty="0" err="1">
                <a:latin typeface="+mj-lt"/>
                <a:cs typeface="Times New Roman" panose="02020603050405020304" pitchFamily="18" charset="0"/>
              </a:rPr>
              <a:t>md</a:t>
            </a:r>
            <a:r>
              <a:rPr lang="it-IT" altLang="it-IT" sz="2000" b="1" dirty="0">
                <a:latin typeface="+mj-lt"/>
                <a:cs typeface="Times New Roman" panose="02020603050405020304" pitchFamily="18" charset="0"/>
              </a:rPr>
              <a:t>= 159,4/</a:t>
            </a:r>
            <a:r>
              <a:rPr lang="it-IT" altLang="it-IT" sz="2000" b="1" dirty="0">
                <a:solidFill>
                  <a:srgbClr val="008000"/>
                </a:solidFill>
                <a:latin typeface="+mj-lt"/>
                <a:cs typeface="Times New Roman" panose="02020603050405020304" pitchFamily="18" charset="0"/>
              </a:rPr>
              <a:t>18</a:t>
            </a:r>
            <a:r>
              <a:rPr lang="it-IT" altLang="it-IT" sz="2000" b="1" dirty="0">
                <a:latin typeface="+mj-lt"/>
                <a:cs typeface="Times New Roman" panose="02020603050405020304" pitchFamily="18" charset="0"/>
              </a:rPr>
              <a:t> =8,85</a:t>
            </a:r>
            <a:endParaRPr lang="it-IT" altLang="it-IT" sz="2000" dirty="0">
              <a:latin typeface="+mj-lt"/>
            </a:endParaRPr>
          </a:p>
          <a:p>
            <a:pPr>
              <a:spcBef>
                <a:spcPct val="0"/>
              </a:spcBef>
              <a:buFontTx/>
              <a:buNone/>
              <a:defRPr/>
            </a:pPr>
            <a:r>
              <a:rPr lang="it-IT" altLang="it-IT" sz="2000" b="1" dirty="0" err="1">
                <a:latin typeface="+mj-lt"/>
                <a:cs typeface="Times New Roman" panose="02020603050405020304" pitchFamily="18" charset="0"/>
              </a:rPr>
              <a:t>Π</a:t>
            </a:r>
            <a:r>
              <a:rPr lang="it-IT" altLang="it-IT" sz="2000" b="1" baseline="-30000" dirty="0" err="1">
                <a:latin typeface="+mj-lt"/>
                <a:cs typeface="Times New Roman" panose="02020603050405020304" pitchFamily="18" charset="0"/>
              </a:rPr>
              <a:t>i</a:t>
            </a:r>
            <a:r>
              <a:rPr lang="it-IT" altLang="it-IT" sz="2000" b="1" dirty="0">
                <a:latin typeface="+mj-lt"/>
                <a:cs typeface="Times New Roman" panose="02020603050405020304" pitchFamily="18" charset="0"/>
              </a:rPr>
              <a:t>=79,7</a:t>
            </a:r>
            <a:endParaRPr lang="it-IT" altLang="it-IT" sz="2000" dirty="0">
              <a:latin typeface="+mj-lt"/>
            </a:endParaRPr>
          </a:p>
        </p:txBody>
      </p:sp>
      <p:sp>
        <p:nvSpPr>
          <p:cNvPr id="41989" name="Rectangle 8"/>
          <p:cNvSpPr>
            <a:spLocks noChangeArrowheads="1"/>
          </p:cNvSpPr>
          <p:nvPr/>
        </p:nvSpPr>
        <p:spPr bwMode="auto">
          <a:xfrm>
            <a:off x="304800" y="4283075"/>
            <a:ext cx="4572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000" u="sng">
                <a:latin typeface="+mj-lt"/>
              </a:rPr>
              <a:t>Situazione OTTIMA</a:t>
            </a:r>
            <a:endParaRPr lang="it-IT" altLang="it-IT" sz="2000">
              <a:latin typeface="+mj-lt"/>
            </a:endParaRPr>
          </a:p>
          <a:p>
            <a:pPr eaLnBrk="1" hangingPunct="1">
              <a:spcBef>
                <a:spcPct val="0"/>
              </a:spcBef>
              <a:buFontTx/>
              <a:buNone/>
              <a:defRPr/>
            </a:pPr>
            <a:r>
              <a:rPr lang="it-IT" altLang="it-IT" sz="2000" b="1">
                <a:latin typeface="+mj-lt"/>
              </a:rPr>
              <a:t>n=</a:t>
            </a:r>
            <a:r>
              <a:rPr lang="it-IT" altLang="it-IT" sz="2000" b="1">
                <a:solidFill>
                  <a:srgbClr val="008000"/>
                </a:solidFill>
                <a:latin typeface="+mj-lt"/>
              </a:rPr>
              <a:t>16</a:t>
            </a:r>
            <a:r>
              <a:rPr lang="it-IT" altLang="it-IT" sz="2000" b="1">
                <a:latin typeface="+mj-lt"/>
              </a:rPr>
              <a:t>;	 (8;8)</a:t>
            </a:r>
            <a:endParaRPr lang="it-IT" altLang="it-IT" sz="2000">
              <a:latin typeface="+mj-lt"/>
            </a:endParaRPr>
          </a:p>
          <a:p>
            <a:pPr eaLnBrk="1" hangingPunct="1">
              <a:spcBef>
                <a:spcPct val="0"/>
              </a:spcBef>
              <a:buFontTx/>
              <a:buNone/>
              <a:defRPr/>
            </a:pPr>
            <a:r>
              <a:rPr lang="it-IT" altLang="it-IT" sz="2000" b="1">
                <a:latin typeface="+mj-lt"/>
              </a:rPr>
              <a:t>Q</a:t>
            </a:r>
            <a:r>
              <a:rPr lang="it-IT" altLang="it-IT" sz="2000" b="1" baseline="-25000">
                <a:latin typeface="+mj-lt"/>
              </a:rPr>
              <a:t>L</a:t>
            </a:r>
            <a:r>
              <a:rPr lang="it-IT" altLang="it-IT" sz="2000" b="1">
                <a:latin typeface="+mj-lt"/>
              </a:rPr>
              <a:t> = 80*</a:t>
            </a:r>
            <a:r>
              <a:rPr lang="it-IT" altLang="it-IT" sz="2000" b="1">
                <a:solidFill>
                  <a:srgbClr val="008000"/>
                </a:solidFill>
                <a:latin typeface="+mj-lt"/>
              </a:rPr>
              <a:t>16</a:t>
            </a:r>
            <a:r>
              <a:rPr lang="it-IT" altLang="it-IT" sz="2000" b="1" baseline="30000">
                <a:latin typeface="+mj-lt"/>
              </a:rPr>
              <a:t>0,5</a:t>
            </a:r>
            <a:r>
              <a:rPr lang="it-IT" altLang="it-IT" sz="2000" b="1">
                <a:latin typeface="+mj-lt"/>
              </a:rPr>
              <a:t> = 320</a:t>
            </a:r>
            <a:endParaRPr lang="it-IT" altLang="it-IT" sz="2000">
              <a:latin typeface="+mj-lt"/>
            </a:endParaRPr>
          </a:p>
          <a:p>
            <a:pPr eaLnBrk="1" hangingPunct="1">
              <a:spcBef>
                <a:spcPct val="0"/>
              </a:spcBef>
              <a:buFontTx/>
              <a:buNone/>
              <a:defRPr/>
            </a:pPr>
            <a:r>
              <a:rPr lang="it-IT" altLang="it-IT" sz="2000" b="1">
                <a:latin typeface="+mj-lt"/>
              </a:rPr>
              <a:t>R</a:t>
            </a:r>
            <a:r>
              <a:rPr lang="it-IT" altLang="it-IT" sz="2000" b="1" baseline="-25000">
                <a:latin typeface="+mj-lt"/>
              </a:rPr>
              <a:t>T</a:t>
            </a:r>
            <a:r>
              <a:rPr lang="it-IT" altLang="it-IT" sz="2000" b="1">
                <a:latin typeface="+mj-lt"/>
              </a:rPr>
              <a:t>= QL*P =320</a:t>
            </a:r>
            <a:endParaRPr lang="it-IT" altLang="it-IT" sz="2000">
              <a:latin typeface="+mj-lt"/>
            </a:endParaRPr>
          </a:p>
          <a:p>
            <a:pPr eaLnBrk="1" hangingPunct="1">
              <a:spcBef>
                <a:spcPct val="0"/>
              </a:spcBef>
              <a:buFontTx/>
              <a:buNone/>
              <a:defRPr/>
            </a:pPr>
            <a:r>
              <a:rPr lang="it-IT" altLang="it-IT" sz="2000" b="1">
                <a:latin typeface="+mj-lt"/>
              </a:rPr>
              <a:t>C</a:t>
            </a:r>
            <a:r>
              <a:rPr lang="it-IT" altLang="it-IT" sz="2000" b="1" baseline="-25000">
                <a:latin typeface="+mj-lt"/>
              </a:rPr>
              <a:t>T</a:t>
            </a:r>
            <a:r>
              <a:rPr lang="it-IT" altLang="it-IT" sz="2000" b="1">
                <a:latin typeface="+mj-lt"/>
              </a:rPr>
              <a:t>= 10*</a:t>
            </a:r>
            <a:r>
              <a:rPr lang="it-IT" altLang="it-IT" sz="2000" b="1">
                <a:solidFill>
                  <a:srgbClr val="008000"/>
                </a:solidFill>
                <a:latin typeface="+mj-lt"/>
              </a:rPr>
              <a:t>16</a:t>
            </a:r>
            <a:r>
              <a:rPr lang="it-IT" altLang="it-IT" sz="2000" b="1">
                <a:latin typeface="+mj-lt"/>
              </a:rPr>
              <a:t>=160</a:t>
            </a:r>
            <a:endParaRPr lang="it-IT" altLang="it-IT" sz="2000">
              <a:latin typeface="+mj-lt"/>
            </a:endParaRPr>
          </a:p>
          <a:p>
            <a:pPr eaLnBrk="1" hangingPunct="1">
              <a:spcBef>
                <a:spcPct val="0"/>
              </a:spcBef>
              <a:buFontTx/>
              <a:buNone/>
              <a:defRPr/>
            </a:pPr>
            <a:r>
              <a:rPr lang="it-IT" altLang="it-IT" sz="2000" b="1">
                <a:latin typeface="+mj-lt"/>
              </a:rPr>
              <a:t>Π</a:t>
            </a:r>
            <a:r>
              <a:rPr lang="it-IT" altLang="it-IT" sz="2000" b="1" baseline="-25000">
                <a:latin typeface="+mj-lt"/>
              </a:rPr>
              <a:t>T</a:t>
            </a:r>
            <a:r>
              <a:rPr lang="it-IT" altLang="it-IT" sz="2000" b="1">
                <a:latin typeface="+mj-lt"/>
              </a:rPr>
              <a:t>=160</a:t>
            </a:r>
            <a:endParaRPr lang="it-IT" altLang="it-IT" sz="2000">
              <a:latin typeface="+mj-lt"/>
            </a:endParaRPr>
          </a:p>
          <a:p>
            <a:pPr eaLnBrk="1" hangingPunct="1">
              <a:spcBef>
                <a:spcPct val="0"/>
              </a:spcBef>
              <a:buFontTx/>
              <a:buNone/>
              <a:defRPr/>
            </a:pPr>
            <a:r>
              <a:rPr lang="it-IT" altLang="it-IT" sz="2000" b="1">
                <a:latin typeface="+mj-lt"/>
              </a:rPr>
              <a:t>Π</a:t>
            </a:r>
            <a:r>
              <a:rPr lang="it-IT" altLang="it-IT" sz="2000" b="1" baseline="-25000">
                <a:latin typeface="+mj-lt"/>
              </a:rPr>
              <a:t>md</a:t>
            </a:r>
            <a:r>
              <a:rPr lang="it-IT" altLang="it-IT" sz="2000" b="1">
                <a:latin typeface="+mj-lt"/>
              </a:rPr>
              <a:t>= 160/</a:t>
            </a:r>
            <a:r>
              <a:rPr lang="it-IT" altLang="it-IT" sz="2000" b="1">
                <a:solidFill>
                  <a:srgbClr val="008000"/>
                </a:solidFill>
                <a:latin typeface="+mj-lt"/>
              </a:rPr>
              <a:t>16</a:t>
            </a:r>
            <a:r>
              <a:rPr lang="it-IT" altLang="it-IT" sz="2000" b="1">
                <a:latin typeface="+mj-lt"/>
              </a:rPr>
              <a:t> =10</a:t>
            </a:r>
            <a:endParaRPr lang="it-IT" altLang="it-IT" sz="2000">
              <a:latin typeface="+mj-lt"/>
            </a:endParaRPr>
          </a:p>
          <a:p>
            <a:pPr eaLnBrk="1" hangingPunct="1">
              <a:spcBef>
                <a:spcPct val="0"/>
              </a:spcBef>
              <a:buFontTx/>
              <a:buNone/>
              <a:defRPr/>
            </a:pPr>
            <a:r>
              <a:rPr lang="it-IT" altLang="it-IT" sz="2000" b="1">
                <a:latin typeface="+mj-lt"/>
              </a:rPr>
              <a:t>Π</a:t>
            </a:r>
            <a:r>
              <a:rPr lang="it-IT" altLang="it-IT" sz="2000" b="1" baseline="-25000">
                <a:latin typeface="+mj-lt"/>
              </a:rPr>
              <a:t>i</a:t>
            </a:r>
            <a:r>
              <a:rPr lang="it-IT" altLang="it-IT" sz="2000" b="1">
                <a:latin typeface="+mj-lt"/>
              </a:rPr>
              <a:t>=80</a:t>
            </a:r>
            <a:endParaRPr lang="it-IT" altLang="it-IT" sz="2000">
              <a:latin typeface="+mj-lt"/>
            </a:endParaRPr>
          </a:p>
        </p:txBody>
      </p:sp>
      <p:sp>
        <p:nvSpPr>
          <p:cNvPr id="41990" name="Rectangle 9"/>
          <p:cNvSpPr>
            <a:spLocks noChangeArrowheads="1"/>
          </p:cNvSpPr>
          <p:nvPr/>
        </p:nvSpPr>
        <p:spPr bwMode="auto">
          <a:xfrm>
            <a:off x="4876800" y="1330325"/>
            <a:ext cx="45720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000" u="sng">
                <a:latin typeface="+mj-lt"/>
              </a:rPr>
              <a:t>Free-Riding</a:t>
            </a:r>
            <a:endParaRPr lang="it-IT" altLang="it-IT" sz="2000">
              <a:latin typeface="+mj-lt"/>
            </a:endParaRPr>
          </a:p>
          <a:p>
            <a:pPr eaLnBrk="1" hangingPunct="1">
              <a:spcBef>
                <a:spcPct val="0"/>
              </a:spcBef>
              <a:buFontTx/>
              <a:buNone/>
              <a:defRPr/>
            </a:pPr>
            <a:r>
              <a:rPr lang="it-IT" altLang="it-IT" sz="2000" b="1">
                <a:latin typeface="+mj-lt"/>
              </a:rPr>
              <a:t>n=</a:t>
            </a:r>
            <a:r>
              <a:rPr lang="it-IT" altLang="it-IT" sz="2000" b="1">
                <a:solidFill>
                  <a:srgbClr val="008000"/>
                </a:solidFill>
                <a:latin typeface="+mj-lt"/>
              </a:rPr>
              <a:t>17</a:t>
            </a:r>
            <a:r>
              <a:rPr lang="it-IT" altLang="it-IT" sz="2000" b="1">
                <a:latin typeface="+mj-lt"/>
              </a:rPr>
              <a:t>;	 (9;8)</a:t>
            </a:r>
            <a:endParaRPr lang="it-IT" altLang="it-IT" sz="2000">
              <a:latin typeface="+mj-lt"/>
            </a:endParaRPr>
          </a:p>
          <a:p>
            <a:pPr eaLnBrk="1" hangingPunct="1">
              <a:spcBef>
                <a:spcPct val="0"/>
              </a:spcBef>
              <a:buFontTx/>
              <a:buNone/>
              <a:defRPr/>
            </a:pPr>
            <a:r>
              <a:rPr lang="it-IT" altLang="it-IT" sz="2000" b="1">
                <a:latin typeface="+mj-lt"/>
              </a:rPr>
              <a:t>Q</a:t>
            </a:r>
            <a:r>
              <a:rPr lang="it-IT" altLang="it-IT" sz="2000" b="1" baseline="-25000">
                <a:latin typeface="+mj-lt"/>
              </a:rPr>
              <a:t>L</a:t>
            </a:r>
            <a:r>
              <a:rPr lang="it-IT" altLang="it-IT" sz="2000" b="1">
                <a:latin typeface="+mj-lt"/>
              </a:rPr>
              <a:t> = 80*</a:t>
            </a:r>
            <a:r>
              <a:rPr lang="it-IT" altLang="it-IT" sz="2000" b="1">
                <a:solidFill>
                  <a:srgbClr val="008000"/>
                </a:solidFill>
                <a:latin typeface="+mj-lt"/>
              </a:rPr>
              <a:t>17</a:t>
            </a:r>
            <a:r>
              <a:rPr lang="it-IT" altLang="it-IT" sz="2000" b="1" baseline="30000">
                <a:latin typeface="+mj-lt"/>
              </a:rPr>
              <a:t>0,5</a:t>
            </a:r>
            <a:r>
              <a:rPr lang="it-IT" altLang="it-IT" sz="2000" b="1">
                <a:latin typeface="+mj-lt"/>
              </a:rPr>
              <a:t> = 329,8</a:t>
            </a:r>
            <a:endParaRPr lang="it-IT" altLang="it-IT" sz="2000">
              <a:latin typeface="+mj-lt"/>
            </a:endParaRPr>
          </a:p>
          <a:p>
            <a:pPr eaLnBrk="1" hangingPunct="1">
              <a:spcBef>
                <a:spcPct val="0"/>
              </a:spcBef>
              <a:buFontTx/>
              <a:buNone/>
              <a:defRPr/>
            </a:pPr>
            <a:r>
              <a:rPr lang="it-IT" altLang="it-IT" sz="2000" b="1">
                <a:latin typeface="+mj-lt"/>
              </a:rPr>
              <a:t>R</a:t>
            </a:r>
            <a:r>
              <a:rPr lang="it-IT" altLang="it-IT" sz="2000" b="1" baseline="-25000">
                <a:latin typeface="+mj-lt"/>
              </a:rPr>
              <a:t>T</a:t>
            </a:r>
            <a:r>
              <a:rPr lang="it-IT" altLang="it-IT" sz="2000" b="1">
                <a:latin typeface="+mj-lt"/>
              </a:rPr>
              <a:t>= QL*P =329,8</a:t>
            </a:r>
            <a:endParaRPr lang="it-IT" altLang="it-IT" sz="2000">
              <a:latin typeface="+mj-lt"/>
            </a:endParaRPr>
          </a:p>
          <a:p>
            <a:pPr eaLnBrk="1" hangingPunct="1">
              <a:spcBef>
                <a:spcPct val="0"/>
              </a:spcBef>
              <a:buFontTx/>
              <a:buNone/>
              <a:defRPr/>
            </a:pPr>
            <a:r>
              <a:rPr lang="it-IT" altLang="it-IT" sz="2000" b="1">
                <a:latin typeface="+mj-lt"/>
              </a:rPr>
              <a:t>C</a:t>
            </a:r>
            <a:r>
              <a:rPr lang="it-IT" altLang="it-IT" sz="2000" b="1" baseline="-25000">
                <a:latin typeface="+mj-lt"/>
              </a:rPr>
              <a:t>T</a:t>
            </a:r>
            <a:r>
              <a:rPr lang="it-IT" altLang="it-IT" sz="2000" b="1">
                <a:latin typeface="+mj-lt"/>
              </a:rPr>
              <a:t>= 10*</a:t>
            </a:r>
            <a:r>
              <a:rPr lang="it-IT" altLang="it-IT" sz="2000" b="1">
                <a:solidFill>
                  <a:srgbClr val="008000"/>
                </a:solidFill>
                <a:latin typeface="+mj-lt"/>
              </a:rPr>
              <a:t>17</a:t>
            </a:r>
            <a:r>
              <a:rPr lang="it-IT" altLang="it-IT" sz="2000" b="1">
                <a:latin typeface="+mj-lt"/>
              </a:rPr>
              <a:t>=170</a:t>
            </a:r>
            <a:endParaRPr lang="it-IT" altLang="it-IT" sz="2000">
              <a:latin typeface="+mj-lt"/>
            </a:endParaRPr>
          </a:p>
          <a:p>
            <a:pPr eaLnBrk="1" hangingPunct="1">
              <a:spcBef>
                <a:spcPct val="0"/>
              </a:spcBef>
              <a:buFontTx/>
              <a:buNone/>
              <a:defRPr/>
            </a:pPr>
            <a:r>
              <a:rPr lang="it-IT" altLang="it-IT" sz="2000" b="1">
                <a:latin typeface="+mj-lt"/>
              </a:rPr>
              <a:t>Π</a:t>
            </a:r>
            <a:r>
              <a:rPr lang="it-IT" altLang="it-IT" sz="2000" b="1" baseline="-25000">
                <a:latin typeface="+mj-lt"/>
              </a:rPr>
              <a:t>T</a:t>
            </a:r>
            <a:r>
              <a:rPr lang="it-IT" altLang="it-IT" sz="2000" b="1">
                <a:latin typeface="+mj-lt"/>
              </a:rPr>
              <a:t>=159,8</a:t>
            </a:r>
            <a:endParaRPr lang="it-IT" altLang="it-IT" sz="2000">
              <a:latin typeface="+mj-lt"/>
            </a:endParaRPr>
          </a:p>
          <a:p>
            <a:pPr eaLnBrk="1" hangingPunct="1">
              <a:spcBef>
                <a:spcPct val="0"/>
              </a:spcBef>
              <a:buFontTx/>
              <a:buNone/>
              <a:defRPr/>
            </a:pPr>
            <a:r>
              <a:rPr lang="it-IT" altLang="it-IT" sz="2000" b="1">
                <a:latin typeface="+mj-lt"/>
              </a:rPr>
              <a:t>Π</a:t>
            </a:r>
            <a:r>
              <a:rPr lang="it-IT" altLang="it-IT" sz="2000" b="1" baseline="-25000">
                <a:latin typeface="+mj-lt"/>
              </a:rPr>
              <a:t>md</a:t>
            </a:r>
            <a:r>
              <a:rPr lang="it-IT" altLang="it-IT" sz="2000" b="1">
                <a:latin typeface="+mj-lt"/>
              </a:rPr>
              <a:t>= 159,8/</a:t>
            </a:r>
            <a:r>
              <a:rPr lang="it-IT" altLang="it-IT" sz="2000" b="1">
                <a:solidFill>
                  <a:srgbClr val="008000"/>
                </a:solidFill>
                <a:latin typeface="+mj-lt"/>
              </a:rPr>
              <a:t>17</a:t>
            </a:r>
            <a:r>
              <a:rPr lang="it-IT" altLang="it-IT" sz="2000" b="1">
                <a:latin typeface="+mj-lt"/>
              </a:rPr>
              <a:t> =9,4</a:t>
            </a:r>
            <a:endParaRPr lang="it-IT" altLang="it-IT" sz="2000">
              <a:latin typeface="+mj-lt"/>
            </a:endParaRPr>
          </a:p>
          <a:p>
            <a:pPr eaLnBrk="1" hangingPunct="1">
              <a:spcBef>
                <a:spcPct val="0"/>
              </a:spcBef>
              <a:buFontTx/>
              <a:buNone/>
              <a:defRPr/>
            </a:pPr>
            <a:r>
              <a:rPr lang="it-IT" altLang="it-IT" sz="2000" b="1">
                <a:latin typeface="+mj-lt"/>
              </a:rPr>
              <a:t>Π</a:t>
            </a:r>
            <a:r>
              <a:rPr lang="it-IT" altLang="it-IT" sz="2000" b="1" baseline="-25000">
                <a:latin typeface="+mj-lt"/>
              </a:rPr>
              <a:t>i</a:t>
            </a:r>
            <a:r>
              <a:rPr lang="it-IT" altLang="it-IT" sz="2000" b="1">
                <a:latin typeface="+mj-lt"/>
              </a:rPr>
              <a:t>=84,6; 75,2</a:t>
            </a:r>
            <a:endParaRPr lang="it-IT" altLang="it-IT" sz="2000">
              <a:latin typeface="+mj-lt"/>
            </a:endParaRPr>
          </a:p>
          <a:p>
            <a:pPr>
              <a:spcBef>
                <a:spcPct val="50000"/>
              </a:spcBef>
              <a:buFontTx/>
              <a:buNone/>
              <a:defRPr/>
            </a:pPr>
            <a:endParaRPr lang="it-IT" altLang="it-IT" sz="2000">
              <a:latin typeface="+mj-lt"/>
            </a:endParaRPr>
          </a:p>
        </p:txBody>
      </p:sp>
      <p:graphicFrame>
        <p:nvGraphicFramePr>
          <p:cNvPr id="144416" name="Group 32"/>
          <p:cNvGraphicFramePr>
            <a:graphicFrameLocks noGrp="1"/>
          </p:cNvGraphicFramePr>
          <p:nvPr/>
        </p:nvGraphicFramePr>
        <p:xfrm>
          <a:off x="4495800" y="4149725"/>
          <a:ext cx="3887787" cy="2374920"/>
        </p:xfrm>
        <a:graphic>
          <a:graphicData uri="http://schemas.openxmlformats.org/drawingml/2006/table">
            <a:tbl>
              <a:tblPr/>
              <a:tblGrid>
                <a:gridCol w="481012">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1354138">
                  <a:extLst>
                    <a:ext uri="{9D8B030D-6E8A-4147-A177-3AD203B41FA5}">
                      <a16:colId xmlns:a16="http://schemas.microsoft.com/office/drawing/2014/main" val="20002"/>
                    </a:ext>
                  </a:extLst>
                </a:gridCol>
                <a:gridCol w="1357312">
                  <a:extLst>
                    <a:ext uri="{9D8B030D-6E8A-4147-A177-3AD203B41FA5}">
                      <a16:colId xmlns:a16="http://schemas.microsoft.com/office/drawing/2014/main" val="20003"/>
                    </a:ext>
                  </a:extLst>
                </a:gridCol>
              </a:tblGrid>
              <a:tr h="485650">
                <a:tc gridSpan="4">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mj-lt"/>
                          <a:cs typeface="Times New Roman" pitchFamily="18" charset="0"/>
                        </a:rPr>
                        <a:t>A</a:t>
                      </a: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487238">
                <a:tc rowSpan="3">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mj-lt"/>
                          <a:cs typeface="Times New Roman" pitchFamily="18" charset="0"/>
                        </a:rPr>
                        <a:t>B</a:t>
                      </a: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FF0000"/>
                          </a:solidFill>
                          <a:effectLst/>
                          <a:latin typeface="+mj-lt"/>
                          <a:cs typeface="Times New Roman" pitchFamily="18" charset="0"/>
                        </a:rPr>
                        <a:t>SI</a:t>
                      </a: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rgbClr val="FF0000"/>
                          </a:solidFill>
                          <a:effectLst/>
                          <a:latin typeface="+mj-lt"/>
                          <a:cs typeface="Times New Roman" pitchFamily="18" charset="0"/>
                        </a:rPr>
                        <a:t>NO</a:t>
                      </a:r>
                      <a:endParaRPr kumimoji="0" lang="it-IT" altLang="it-IT" sz="2000" b="0" i="0" u="none" strike="noStrike" cap="none" normalizeH="0" baseline="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06">
                <a:tc vMerge="1">
                  <a:txBody>
                    <a:bodyPr/>
                    <a:lstStyle/>
                    <a:p>
                      <a:endParaRPr lang="it-IT"/>
                    </a:p>
                  </a:txBody>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rgbClr val="FF0000"/>
                          </a:solidFill>
                          <a:effectLst/>
                          <a:latin typeface="+mj-lt"/>
                          <a:cs typeface="Times New Roman" pitchFamily="18" charset="0"/>
                        </a:rPr>
                        <a:t>SI</a:t>
                      </a:r>
                      <a:endParaRPr kumimoji="0" lang="it-IT" altLang="it-IT" sz="2000" b="0" i="0" u="none" strike="noStrike" cap="none" normalizeH="0" baseline="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mj-lt"/>
                          <a:cs typeface="Times New Roman" pitchFamily="18" charset="0"/>
                        </a:rPr>
                        <a:t>80; 80</a:t>
                      </a: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mj-lt"/>
                          <a:cs typeface="Times New Roman" pitchFamily="18" charset="0"/>
                        </a:rPr>
                        <a:t>75,2; 84,6</a:t>
                      </a: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06">
                <a:tc vMerge="1">
                  <a:txBody>
                    <a:bodyPr/>
                    <a:lstStyle/>
                    <a:p>
                      <a:endParaRPr lang="it-IT"/>
                    </a:p>
                  </a:txBody>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rgbClr val="FF0000"/>
                          </a:solidFill>
                          <a:effectLst/>
                          <a:latin typeface="+mj-lt"/>
                          <a:cs typeface="Times New Roman" pitchFamily="18" charset="0"/>
                        </a:rPr>
                        <a:t>NO</a:t>
                      </a:r>
                      <a:endParaRPr kumimoji="0" lang="it-IT" altLang="it-IT" sz="2000" b="0" i="0" u="none" strike="noStrike" cap="none" normalizeH="0" baseline="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mj-lt"/>
                          <a:cs typeface="Times New Roman" pitchFamily="18" charset="0"/>
                        </a:rPr>
                        <a:t>84,6; 75,2</a:t>
                      </a:r>
                      <a:endParaRPr kumimoji="0" lang="it-IT" altLang="it-IT" sz="2000" b="0" i="0" u="none" strike="noStrike" cap="none" normalizeH="0" baseline="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mj-lt"/>
                          <a:cs typeface="Times New Roman" pitchFamily="18" charset="0"/>
                        </a:rPr>
                        <a:t>79,7; 79,7</a:t>
                      </a:r>
                      <a:endParaRPr kumimoji="0" lang="it-IT" altLang="it-IT" sz="2000" b="0" i="0" u="none" strike="noStrike" cap="none" normalizeH="0" baseline="0" dirty="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0003"/>
                  </a:ext>
                </a:extLst>
              </a:tr>
            </a:tbl>
          </a:graphicData>
        </a:graphic>
      </p:graphicFrame>
      <p:sp>
        <p:nvSpPr>
          <p:cNvPr id="8" name="Rectangle 2"/>
          <p:cNvSpPr txBox="1">
            <a:spLocks noChangeArrowheads="1"/>
          </p:cNvSpPr>
          <p:nvPr/>
        </p:nvSpPr>
        <p:spPr>
          <a:xfrm>
            <a:off x="1295400" y="28575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pPr algn="ctr" eaLnBrk="1" hangingPunct="1">
              <a:defRPr/>
            </a:pPr>
            <a:r>
              <a:rPr lang="en-US" altLang="it-IT" kern="0" dirty="0"/>
              <a:t>Tragedy of the Commons</a:t>
            </a:r>
            <a:br>
              <a:rPr lang="en-US" altLang="it-IT" kern="0" dirty="0"/>
            </a:br>
            <a:r>
              <a:rPr lang="en-US" altLang="it-IT" sz="2000" kern="0" dirty="0"/>
              <a:t>Un </a:t>
            </a:r>
            <a:r>
              <a:rPr lang="en-US" altLang="it-IT" sz="2000" kern="0" dirty="0" err="1"/>
              <a:t>Esempio</a:t>
            </a:r>
            <a:endParaRPr lang="en-US" altLang="it-IT" kern="0" dirty="0"/>
          </a:p>
        </p:txBody>
      </p:sp>
    </p:spTree>
    <p:extLst>
      <p:ext uri="{BB962C8B-B14F-4D97-AF65-F5344CB8AC3E}">
        <p14:creationId xmlns:p14="http://schemas.microsoft.com/office/powerpoint/2010/main" val="399362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fld id="{ECB48D7E-69C7-485D-BEE3-9630FA21E37C}" type="slidenum">
              <a:rPr lang="it-IT" altLang="it-IT" sz="1400"/>
              <a:pPr>
                <a:spcBef>
                  <a:spcPct val="0"/>
                </a:spcBef>
                <a:buClrTx/>
                <a:buSzTx/>
                <a:buFontTx/>
                <a:buNone/>
              </a:pPr>
              <a:t>18</a:t>
            </a:fld>
            <a:endParaRPr lang="it-IT" altLang="it-IT" sz="1400"/>
          </a:p>
        </p:txBody>
      </p:sp>
      <p:sp>
        <p:nvSpPr>
          <p:cNvPr id="43011" name="Rectangle 2"/>
          <p:cNvSpPr>
            <a:spLocks noChangeArrowheads="1"/>
          </p:cNvSpPr>
          <p:nvPr/>
        </p:nvSpPr>
        <p:spPr bwMode="auto">
          <a:xfrm>
            <a:off x="71438" y="44450"/>
            <a:ext cx="8893175" cy="11430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it-IT" altLang="it-IT" dirty="0">
                <a:solidFill>
                  <a:srgbClr val="009900"/>
                </a:solidFill>
                <a:latin typeface="+mj-lt"/>
              </a:rPr>
              <a:t>I limiti del modello di Mercato</a:t>
            </a:r>
            <a:br>
              <a:rPr lang="it-IT" altLang="it-IT" dirty="0">
                <a:solidFill>
                  <a:srgbClr val="009900"/>
                </a:solidFill>
                <a:latin typeface="+mj-lt"/>
              </a:rPr>
            </a:br>
            <a:r>
              <a:rPr lang="it-IT" altLang="it-IT" sz="2400" dirty="0">
                <a:solidFill>
                  <a:srgbClr val="009900"/>
                </a:solidFill>
                <a:latin typeface="+mj-lt"/>
              </a:rPr>
              <a:t>la tragedia dei terreni comuni – Possibili Soluzioni</a:t>
            </a:r>
            <a:endParaRPr lang="it-IT" altLang="it-IT" dirty="0">
              <a:solidFill>
                <a:srgbClr val="009900"/>
              </a:solidFill>
              <a:latin typeface="+mj-lt"/>
            </a:endParaRPr>
          </a:p>
        </p:txBody>
      </p:sp>
      <p:sp>
        <p:nvSpPr>
          <p:cNvPr id="43012" name="Rectangle 3"/>
          <p:cNvSpPr>
            <a:spLocks noChangeArrowheads="1"/>
          </p:cNvSpPr>
          <p:nvPr/>
        </p:nvSpPr>
        <p:spPr bwMode="auto">
          <a:xfrm>
            <a:off x="107950" y="1268413"/>
            <a:ext cx="89281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buFont typeface="Wingdings" panose="05000000000000000000" pitchFamily="2" charset="2"/>
              <a:buChar char="§"/>
              <a:defRPr/>
            </a:pPr>
            <a:r>
              <a:rPr lang="it-IT" altLang="it-IT" sz="2400" dirty="0">
                <a:latin typeface="+mj-lt"/>
              </a:rPr>
              <a:t>Fissare un numero massimo di pecore per ogni famiglia (Intervento Pubblico: regolamentazione)</a:t>
            </a:r>
          </a:p>
          <a:p>
            <a:pPr marL="342900" indent="-342900" eaLnBrk="1" hangingPunct="1">
              <a:spcBef>
                <a:spcPct val="0"/>
              </a:spcBef>
              <a:buFont typeface="Wingdings" panose="05000000000000000000" pitchFamily="2" charset="2"/>
              <a:buChar char="§"/>
              <a:defRPr/>
            </a:pPr>
            <a:endParaRPr lang="it-IT" altLang="it-IT" sz="2400" dirty="0">
              <a:latin typeface="+mj-lt"/>
            </a:endParaRPr>
          </a:p>
          <a:p>
            <a:pPr marL="342900" indent="-342900" eaLnBrk="1" hangingPunct="1">
              <a:spcBef>
                <a:spcPct val="0"/>
              </a:spcBef>
              <a:buFont typeface="Wingdings" panose="05000000000000000000" pitchFamily="2" charset="2"/>
              <a:buChar char="§"/>
              <a:defRPr/>
            </a:pPr>
            <a:r>
              <a:rPr lang="it-IT" altLang="it-IT" sz="2400" dirty="0">
                <a:latin typeface="+mj-lt"/>
              </a:rPr>
              <a:t>Introdurre una tassa proporzionale al numero di pecore ammesse al pascolo (Intervento Pubblico: tassazione)</a:t>
            </a:r>
          </a:p>
          <a:p>
            <a:pPr marL="342900" indent="-342900" eaLnBrk="1" hangingPunct="1">
              <a:spcBef>
                <a:spcPct val="0"/>
              </a:spcBef>
              <a:buFont typeface="Wingdings" panose="05000000000000000000" pitchFamily="2" charset="2"/>
              <a:buChar char="§"/>
              <a:defRPr/>
            </a:pPr>
            <a:endParaRPr lang="it-IT" altLang="it-IT" sz="2400" dirty="0">
              <a:latin typeface="+mj-lt"/>
            </a:endParaRPr>
          </a:p>
          <a:p>
            <a:pPr marL="342900" indent="-342900" eaLnBrk="1" hangingPunct="1">
              <a:spcBef>
                <a:spcPct val="0"/>
              </a:spcBef>
              <a:buFont typeface="Wingdings" panose="05000000000000000000" pitchFamily="2" charset="2"/>
              <a:buChar char="§"/>
              <a:defRPr/>
            </a:pPr>
            <a:r>
              <a:rPr lang="it-IT" altLang="it-IT" sz="2400" dirty="0">
                <a:latin typeface="+mj-lt"/>
              </a:rPr>
              <a:t>Vendere all’asta un numero limitato di permessi di pascolo (Intervento Pubblico: regolamentazione)</a:t>
            </a:r>
          </a:p>
          <a:p>
            <a:pPr marL="342900" indent="-342900" eaLnBrk="1" hangingPunct="1">
              <a:spcBef>
                <a:spcPct val="0"/>
              </a:spcBef>
              <a:buFont typeface="Wingdings" panose="05000000000000000000" pitchFamily="2" charset="2"/>
              <a:buChar char="§"/>
              <a:defRPr/>
            </a:pPr>
            <a:endParaRPr lang="it-IT" altLang="it-IT" sz="2400" dirty="0">
              <a:latin typeface="+mj-lt"/>
            </a:endParaRPr>
          </a:p>
          <a:p>
            <a:pPr marL="342900" indent="-342900" eaLnBrk="1" hangingPunct="1">
              <a:spcBef>
                <a:spcPct val="0"/>
              </a:spcBef>
              <a:buFont typeface="Wingdings" panose="05000000000000000000" pitchFamily="2" charset="2"/>
              <a:buChar char="§"/>
              <a:defRPr/>
            </a:pPr>
            <a:r>
              <a:rPr lang="it-IT" altLang="it-IT" sz="2400" dirty="0">
                <a:latin typeface="+mj-lt"/>
              </a:rPr>
              <a:t>Dividere il Town Common tra le famiglie residenti conferendo a ciascuna famiglia il diritto di recintare la parte assegnata (Intervento Pubblico: attribuzione dei diritti di proprietà)</a:t>
            </a:r>
          </a:p>
        </p:txBody>
      </p:sp>
      <p:sp>
        <p:nvSpPr>
          <p:cNvPr id="43013" name="Text Box 7"/>
          <p:cNvSpPr txBox="1">
            <a:spLocks noChangeArrowheads="1"/>
          </p:cNvSpPr>
          <p:nvPr/>
        </p:nvSpPr>
        <p:spPr bwMode="auto">
          <a:xfrm>
            <a:off x="609600" y="2743200"/>
            <a:ext cx="8208963" cy="22463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800" b="1" i="1" dirty="0">
                <a:solidFill>
                  <a:srgbClr val="C00000"/>
                </a:solidFill>
                <a:latin typeface="+mj-lt"/>
              </a:rPr>
              <a:t>In questi casi l’intervento dello Stato può migliorare il risultato prodotto dal mercato</a:t>
            </a:r>
          </a:p>
          <a:p>
            <a:pPr eaLnBrk="1" hangingPunct="1">
              <a:spcBef>
                <a:spcPct val="0"/>
              </a:spcBef>
              <a:buFontTx/>
              <a:buNone/>
              <a:defRPr/>
            </a:pPr>
            <a:endParaRPr lang="it-IT" altLang="it-IT" sz="2800" dirty="0">
              <a:latin typeface="+mj-lt"/>
            </a:endParaRPr>
          </a:p>
          <a:p>
            <a:pPr eaLnBrk="1" hangingPunct="1">
              <a:spcBef>
                <a:spcPct val="0"/>
              </a:spcBef>
              <a:buFontTx/>
              <a:buNone/>
              <a:defRPr/>
            </a:pPr>
            <a:r>
              <a:rPr lang="it-IT" altLang="it-IT" sz="2800" dirty="0">
                <a:latin typeface="+mj-lt"/>
              </a:rPr>
              <a:t>Lo Stato può risolvere il problema in vari modi</a:t>
            </a:r>
          </a:p>
          <a:p>
            <a:pPr eaLnBrk="1" hangingPunct="1">
              <a:spcBef>
                <a:spcPct val="0"/>
              </a:spcBef>
              <a:buFontTx/>
              <a:buNone/>
              <a:defRPr/>
            </a:pPr>
            <a:r>
              <a:rPr lang="it-IT" altLang="it-IT" sz="2800" dirty="0">
                <a:latin typeface="+mj-lt"/>
              </a:rPr>
              <a:t>Ci sono casi in cui nessun intervento è risolutivo</a:t>
            </a:r>
          </a:p>
        </p:txBody>
      </p:sp>
    </p:spTree>
    <p:extLst>
      <p:ext uri="{BB962C8B-B14F-4D97-AF65-F5344CB8AC3E}">
        <p14:creationId xmlns:p14="http://schemas.microsoft.com/office/powerpoint/2010/main" val="1308944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3"/>
                                        </p:tgtEl>
                                        <p:attrNameLst>
                                          <p:attrName>style.visibility</p:attrName>
                                        </p:attrNameLst>
                                      </p:cBhvr>
                                      <p:to>
                                        <p:strVal val="visible"/>
                                      </p:to>
                                    </p:set>
                                    <p:animEffect transition="in" filter="fade">
                                      <p:cBhvr>
                                        <p:cTn id="14" dur="1000"/>
                                        <p:tgtEl>
                                          <p:spTgt spid="43013"/>
                                        </p:tgtEl>
                                      </p:cBhvr>
                                    </p:animEffect>
                                    <p:anim calcmode="lin" valueType="num">
                                      <p:cBhvr>
                                        <p:cTn id="15" dur="1000" fill="hold"/>
                                        <p:tgtEl>
                                          <p:spTgt spid="43013"/>
                                        </p:tgtEl>
                                        <p:attrNameLst>
                                          <p:attrName>ppt_x</p:attrName>
                                        </p:attrNameLst>
                                      </p:cBhvr>
                                      <p:tavLst>
                                        <p:tav tm="0">
                                          <p:val>
                                            <p:strVal val="#ppt_x"/>
                                          </p:val>
                                        </p:tav>
                                        <p:tav tm="100000">
                                          <p:val>
                                            <p:strVal val="#ppt_x"/>
                                          </p:val>
                                        </p:tav>
                                      </p:tavLst>
                                    </p:anim>
                                    <p:anim calcmode="lin" valueType="num">
                                      <p:cBhvr>
                                        <p:cTn id="16" dur="1000" fill="hold"/>
                                        <p:tgtEl>
                                          <p:spTgt spid="43013"/>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430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2" grpId="1"/>
      <p:bldP spid="430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body" idx="1"/>
          </p:nvPr>
        </p:nvSpPr>
        <p:spPr>
          <a:xfrm>
            <a:off x="1295400" y="1447800"/>
            <a:ext cx="7313613" cy="4114800"/>
          </a:xfrm>
          <a:noFill/>
        </p:spPr>
        <p:txBody>
          <a:bodyPr/>
          <a:lstStyle/>
          <a:p>
            <a:pPr eaLnBrk="1" hangingPunct="1"/>
            <a:r>
              <a:rPr lang="en-US" altLang="it-IT" sz="2500"/>
              <a:t>Occur when decision makers do not consider all costs (or benefits) of their actions</a:t>
            </a:r>
          </a:p>
          <a:p>
            <a:pPr eaLnBrk="1" hangingPunct="1"/>
            <a:r>
              <a:rPr lang="en-US" altLang="it-IT" sz="2500"/>
              <a:t>Two views</a:t>
            </a:r>
          </a:p>
        </p:txBody>
      </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3122613"/>
            <a:ext cx="47244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971800"/>
            <a:ext cx="1454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5725" y="3289300"/>
            <a:ext cx="13938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8"/>
          <p:cNvSpPr txBox="1">
            <a:spLocks noChangeArrowheads="1"/>
          </p:cNvSpPr>
          <p:nvPr/>
        </p:nvSpPr>
        <p:spPr bwMode="auto">
          <a:xfrm>
            <a:off x="2667000" y="51054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800" b="1">
                <a:latin typeface="Arial" charset="0"/>
              </a:rPr>
              <a:t>A. C. Pigou</a:t>
            </a:r>
          </a:p>
        </p:txBody>
      </p:sp>
      <p:sp>
        <p:nvSpPr>
          <p:cNvPr id="75785" name="Text Box 9"/>
          <p:cNvSpPr txBox="1">
            <a:spLocks noChangeArrowheads="1"/>
          </p:cNvSpPr>
          <p:nvPr/>
        </p:nvSpPr>
        <p:spPr bwMode="auto">
          <a:xfrm>
            <a:off x="5334000" y="510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800" b="1">
                <a:latin typeface="Arial" charset="0"/>
              </a:rPr>
              <a:t>Ronald Coase</a:t>
            </a:r>
          </a:p>
        </p:txBody>
      </p:sp>
      <p:sp>
        <p:nvSpPr>
          <p:cNvPr id="65544" name="Rectangle 10"/>
          <p:cNvSpPr>
            <a:spLocks noGrp="1" noChangeArrowheads="1"/>
          </p:cNvSpPr>
          <p:nvPr>
            <p:ph type="title"/>
          </p:nvPr>
        </p:nvSpPr>
        <p:spPr>
          <a:noFill/>
        </p:spPr>
        <p:txBody>
          <a:bodyPr/>
          <a:lstStyle/>
          <a:p>
            <a:pPr eaLnBrk="1" hangingPunct="1"/>
            <a:r>
              <a:rPr lang="en-US" altLang="it-IT"/>
              <a:t>Esternalità</a:t>
            </a:r>
          </a:p>
        </p:txBody>
      </p:sp>
    </p:spTree>
    <p:custDataLst>
      <p:tags r:id="rId1"/>
    </p:custDataLst>
    <p:extLst>
      <p:ext uri="{BB962C8B-B14F-4D97-AF65-F5344CB8AC3E}">
        <p14:creationId xmlns:p14="http://schemas.microsoft.com/office/powerpoint/2010/main" val="237653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par>
                                <p:cTn id="7" presetID="10" presetClass="entr" presetSubtype="0" fill="hold" nodeType="withEffect">
                                  <p:stCondLst>
                                    <p:cond delay="4500"/>
                                  </p:stCondLst>
                                  <p:childTnLst>
                                    <p:set>
                                      <p:cBhvr>
                                        <p:cTn id="8" dur="1" fill="hold">
                                          <p:stCondLst>
                                            <p:cond delay="0"/>
                                          </p:stCondLst>
                                        </p:cTn>
                                        <p:tgtEl>
                                          <p:spTgt spid="75781"/>
                                        </p:tgtEl>
                                        <p:attrNameLst>
                                          <p:attrName>style.visibility</p:attrName>
                                        </p:attrNameLst>
                                      </p:cBhvr>
                                      <p:to>
                                        <p:strVal val="visible"/>
                                      </p:to>
                                    </p:set>
                                    <p:animEffect transition="in" filter="fade">
                                      <p:cBhvr>
                                        <p:cTn id="9" dur="2000"/>
                                        <p:tgtEl>
                                          <p:spTgt spid="757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nodeType="clickEffect">
                                  <p:stCondLst>
                                    <p:cond delay="0"/>
                                  </p:stCondLst>
                                  <p:childTnLst>
                                    <p:animEffect transition="out" filter="dissolve">
                                      <p:cBhvr>
                                        <p:cTn id="13" dur="500"/>
                                        <p:tgtEl>
                                          <p:spTgt spid="75781"/>
                                        </p:tgtEl>
                                      </p:cBhvr>
                                    </p:animEffect>
                                    <p:set>
                                      <p:cBhvr>
                                        <p:cTn id="14" dur="1" fill="hold">
                                          <p:stCondLst>
                                            <p:cond delay="499"/>
                                          </p:stCondLst>
                                        </p:cTn>
                                        <p:tgtEl>
                                          <p:spTgt spid="75781"/>
                                        </p:tgtEl>
                                        <p:attrNameLst>
                                          <p:attrName>style.visibility</p:attrName>
                                        </p:attrNameLst>
                                      </p:cBhvr>
                                      <p:to>
                                        <p:strVal val="hidden"/>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5780">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7578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578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578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5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4" grpId="0"/>
      <p:bldP spid="757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p:cNvSpPr>
            <a:spLocks noChangeArrowheads="1"/>
          </p:cNvSpPr>
          <p:nvPr/>
        </p:nvSpPr>
        <p:spPr bwMode="auto">
          <a:xfrm>
            <a:off x="752475" y="212725"/>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lgn="ctr">
              <a:spcBef>
                <a:spcPct val="0"/>
              </a:spcBef>
              <a:buClrTx/>
              <a:buSzTx/>
              <a:buFont typeface="Wingdings" pitchFamily="2" charset="2"/>
              <a:buNone/>
            </a:pPr>
            <a:r>
              <a:rPr lang="it-IT" altLang="it-IT" sz="3000" b="1">
                <a:solidFill>
                  <a:srgbClr val="009900"/>
                </a:solidFill>
              </a:rPr>
              <a:t>Crescita e sviluppo</a:t>
            </a:r>
          </a:p>
        </p:txBody>
      </p:sp>
      <p:sp>
        <p:nvSpPr>
          <p:cNvPr id="8195" name="Rettangolo 9"/>
          <p:cNvSpPr>
            <a:spLocks noChangeArrowheads="1"/>
          </p:cNvSpPr>
          <p:nvPr/>
        </p:nvSpPr>
        <p:spPr bwMode="auto">
          <a:xfrm>
            <a:off x="752475" y="1163638"/>
            <a:ext cx="794385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lvl="1">
              <a:spcBef>
                <a:spcPct val="0"/>
              </a:spcBef>
              <a:buClrTx/>
              <a:buFont typeface="Wingdings" pitchFamily="2" charset="2"/>
              <a:buChar char="§"/>
            </a:pPr>
            <a:r>
              <a:rPr lang="it-IT" altLang="it-IT" sz="2800"/>
              <a:t>In che modo la produzione e il consumo Incidono sulla sostenibilità?</a:t>
            </a:r>
          </a:p>
          <a:p>
            <a:pPr lvl="1">
              <a:spcBef>
                <a:spcPct val="0"/>
              </a:spcBef>
              <a:buClrTx/>
              <a:buFont typeface="Wingdings" pitchFamily="2" charset="2"/>
              <a:buChar char="§"/>
            </a:pPr>
            <a:endParaRPr lang="it-IT" altLang="it-IT" sz="2800"/>
          </a:p>
          <a:p>
            <a:pPr lvl="1">
              <a:spcBef>
                <a:spcPct val="0"/>
              </a:spcBef>
              <a:buClrTx/>
              <a:buFont typeface="Wingdings" pitchFamily="2" charset="2"/>
              <a:buChar char="§"/>
            </a:pPr>
            <a:r>
              <a:rPr lang="it-IT" altLang="it-IT" sz="2800"/>
              <a:t>La globalizzazione dell’economia rappresenta un vantaggio o un ostacolo per lo sviluppo sostenibile?</a:t>
            </a:r>
          </a:p>
          <a:p>
            <a:pPr lvl="1">
              <a:spcBef>
                <a:spcPct val="0"/>
              </a:spcBef>
              <a:buClrTx/>
              <a:buFont typeface="Wingdings" pitchFamily="2" charset="2"/>
              <a:buChar char="§"/>
            </a:pPr>
            <a:endParaRPr lang="it-IT" altLang="it-IT" sz="2800"/>
          </a:p>
          <a:p>
            <a:pPr lvl="1">
              <a:spcBef>
                <a:spcPct val="0"/>
              </a:spcBef>
              <a:buClrTx/>
              <a:buFont typeface="Wingdings" pitchFamily="2" charset="2"/>
              <a:buChar char="§"/>
            </a:pPr>
            <a:r>
              <a:rPr lang="it-IT" altLang="it-IT" sz="2800"/>
              <a:t>È possibile misurare la sostenibilità attraverso gli strumenti tradizionali di analisi economica?</a:t>
            </a:r>
          </a:p>
          <a:p>
            <a:pPr lvl="1">
              <a:spcBef>
                <a:spcPct val="0"/>
              </a:spcBef>
              <a:buClrTx/>
              <a:buFont typeface="Wingdings" pitchFamily="2" charset="2"/>
              <a:buChar char="§"/>
            </a:pPr>
            <a:endParaRPr lang="it-IT" altLang="it-IT" sz="2800"/>
          </a:p>
          <a:p>
            <a:pPr lvl="1">
              <a:spcBef>
                <a:spcPct val="0"/>
              </a:spcBef>
              <a:buClrTx/>
              <a:buFont typeface="Wingdings" pitchFamily="2" charset="2"/>
              <a:buChar char="§"/>
            </a:pPr>
            <a:r>
              <a:rPr lang="it-IT" altLang="it-IT" sz="2800"/>
              <a:t>Cosa possono fare i governi, le aziende e i cittadini per promuoverla?</a:t>
            </a:r>
          </a:p>
        </p:txBody>
      </p:sp>
    </p:spTree>
    <p:custDataLst>
      <p:tags r:id="rId1"/>
    </p:custDataLst>
    <p:extLst>
      <p:ext uri="{BB962C8B-B14F-4D97-AF65-F5344CB8AC3E}">
        <p14:creationId xmlns:p14="http://schemas.microsoft.com/office/powerpoint/2010/main" val="70909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p:cNvSpPr>
            <a:spLocks noGrp="1"/>
          </p:cNvSpPr>
          <p:nvPr>
            <p:ph type="title"/>
          </p:nvPr>
        </p:nvSpPr>
        <p:spPr>
          <a:xfrm>
            <a:off x="1066800" y="815975"/>
            <a:ext cx="6937375" cy="377825"/>
          </a:xfrm>
        </p:spPr>
        <p:txBody>
          <a:bodyPr/>
          <a:lstStyle/>
          <a:p>
            <a:r>
              <a:rPr lang="it-IT" altLang="it-IT"/>
              <a:t>Esternalità: Pigou (</a:t>
            </a:r>
            <a:r>
              <a:rPr lang="it-IT" altLang="it-IT">
                <a:cs typeface="Times New Roman" pitchFamily="18" charset="0"/>
              </a:rPr>
              <a:t>1968:165)</a:t>
            </a:r>
            <a:endParaRPr lang="it-IT" altLang="it-IT"/>
          </a:p>
        </p:txBody>
      </p:sp>
      <p:sp>
        <p:nvSpPr>
          <p:cNvPr id="4" name="Rettangolo 3"/>
          <p:cNvSpPr/>
          <p:nvPr/>
        </p:nvSpPr>
        <p:spPr>
          <a:xfrm>
            <a:off x="1066800" y="1490663"/>
            <a:ext cx="7162800" cy="2138362"/>
          </a:xfrm>
          <a:prstGeom prst="rect">
            <a:avLst/>
          </a:prstGeom>
        </p:spPr>
        <p:txBody>
          <a:bodyPr>
            <a:spAutoFit/>
          </a:bodyPr>
          <a:lstStyle/>
          <a:p>
            <a:pPr algn="just">
              <a:spcAft>
                <a:spcPts val="0"/>
              </a:spcAft>
              <a:tabLst>
                <a:tab pos="2700655" algn="l"/>
              </a:tabLst>
              <a:defRPr/>
            </a:pPr>
            <a:r>
              <a:rPr lang="it-IT" sz="1900" dirty="0">
                <a:latin typeface="+mj-lt"/>
                <a:ea typeface="Times New Roman" panose="02020603050405020304" pitchFamily="18" charset="0"/>
              </a:rPr>
              <a:t>“una persona A nel rendere un determinato servizio, retribuito, ad una seconda persona B, rende anche incidentalmente dei servizi o dei disservizi ad altre persone (le quali non producono servizi simili), e di tipo tale da impedire che qualsiasi pagamento possa essere fatto dalle persone beneficate, od esatto per conto delle persone danneggiate”</a:t>
            </a:r>
          </a:p>
        </p:txBody>
      </p:sp>
      <p:sp>
        <p:nvSpPr>
          <p:cNvPr id="5" name="Rettangolo 4"/>
          <p:cNvSpPr/>
          <p:nvPr/>
        </p:nvSpPr>
        <p:spPr>
          <a:xfrm>
            <a:off x="914400" y="3733800"/>
            <a:ext cx="7239000" cy="2432050"/>
          </a:xfrm>
          <a:prstGeom prst="rect">
            <a:avLst/>
          </a:prstGeom>
        </p:spPr>
        <p:txBody>
          <a:bodyPr>
            <a:spAutoFit/>
          </a:bodyPr>
          <a:lstStyle/>
          <a:p>
            <a:pPr algn="just">
              <a:spcAft>
                <a:spcPts val="0"/>
              </a:spcAft>
              <a:tabLst>
                <a:tab pos="2700655" algn="l"/>
              </a:tabLst>
              <a:defRPr/>
            </a:pPr>
            <a:r>
              <a:rPr lang="it-IT" sz="1900" dirty="0">
                <a:latin typeface="+mj-lt"/>
                <a:ea typeface="Times New Roman" panose="02020603050405020304" pitchFamily="18" charset="0"/>
              </a:rPr>
              <a:t>Vi sono due aspetti concomitanti e caratterizzanti in tale definizione: </a:t>
            </a:r>
          </a:p>
          <a:p>
            <a:pPr algn="just">
              <a:spcAft>
                <a:spcPts val="0"/>
              </a:spcAft>
              <a:tabLst>
                <a:tab pos="2700655" algn="l"/>
              </a:tabLst>
              <a:defRPr/>
            </a:pPr>
            <a:endParaRPr lang="it-IT" sz="1900" dirty="0">
              <a:latin typeface="+mj-lt"/>
              <a:ea typeface="Times New Roman" panose="02020603050405020304" pitchFamily="18" charset="0"/>
            </a:endParaRPr>
          </a:p>
          <a:p>
            <a:pPr marL="285750" indent="-285750" algn="just">
              <a:spcAft>
                <a:spcPts val="0"/>
              </a:spcAft>
              <a:buFont typeface="Wingdings" panose="05000000000000000000" pitchFamily="2" charset="2"/>
              <a:buChar char="§"/>
              <a:tabLst>
                <a:tab pos="2700655" algn="l"/>
              </a:tabLst>
              <a:defRPr/>
            </a:pPr>
            <a:r>
              <a:rPr lang="it-IT" sz="1900" dirty="0">
                <a:latin typeface="+mj-lt"/>
                <a:ea typeface="Times New Roman" panose="02020603050405020304" pitchFamily="18" charset="0"/>
              </a:rPr>
              <a:t>le interdipendenze tra soggetti economici da cui si originano costi e benefici addizionali</a:t>
            </a:r>
          </a:p>
          <a:p>
            <a:pPr marL="285750" indent="-285750" algn="just">
              <a:spcAft>
                <a:spcPts val="0"/>
              </a:spcAft>
              <a:buFont typeface="Wingdings" panose="05000000000000000000" pitchFamily="2" charset="2"/>
              <a:buChar char="§"/>
              <a:tabLst>
                <a:tab pos="2700655" algn="l"/>
              </a:tabLst>
              <a:defRPr/>
            </a:pPr>
            <a:endParaRPr lang="it-IT" sz="1900" dirty="0">
              <a:latin typeface="+mj-lt"/>
              <a:ea typeface="Times New Roman" panose="02020603050405020304" pitchFamily="18" charset="0"/>
            </a:endParaRPr>
          </a:p>
          <a:p>
            <a:pPr marL="285750" indent="-285750" algn="just">
              <a:spcAft>
                <a:spcPts val="0"/>
              </a:spcAft>
              <a:buFont typeface="Wingdings" panose="05000000000000000000" pitchFamily="2" charset="2"/>
              <a:buChar char="§"/>
              <a:tabLst>
                <a:tab pos="2700655" algn="l"/>
              </a:tabLst>
              <a:defRPr/>
            </a:pPr>
            <a:r>
              <a:rPr lang="it-IT" sz="1900" dirty="0">
                <a:latin typeface="+mj-lt"/>
                <a:ea typeface="Times New Roman" panose="02020603050405020304" pitchFamily="18" charset="0"/>
              </a:rPr>
              <a:t>il fatto che tali costi e benefici non si riflettano sui prezzi di mercato.</a:t>
            </a:r>
          </a:p>
        </p:txBody>
      </p:sp>
      <p:sp>
        <p:nvSpPr>
          <p:cNvPr id="6" name="Rettangolo 5"/>
          <p:cNvSpPr/>
          <p:nvPr/>
        </p:nvSpPr>
        <p:spPr>
          <a:xfrm>
            <a:off x="1516063" y="1254125"/>
            <a:ext cx="6637337" cy="5262563"/>
          </a:xfrm>
          <a:prstGeom prst="rect">
            <a:avLst/>
          </a:prstGeom>
        </p:spPr>
        <p:txBody>
          <a:bodyPr>
            <a:spAutoFit/>
          </a:bodyPr>
          <a:lstStyle/>
          <a:p>
            <a:pPr marL="342900" indent="-342900">
              <a:buFontTx/>
              <a:buBlip>
                <a:blip r:embed="rId2"/>
              </a:buBlip>
              <a:defRPr/>
            </a:pPr>
            <a:r>
              <a:rPr lang="it-IT" sz="2400" dirty="0">
                <a:latin typeface="+mj-lt"/>
                <a:ea typeface="Times New Roman" panose="02020603050405020304" pitchFamily="18" charset="0"/>
              </a:rPr>
              <a:t>Tornando all’esempio della cartiera, secondo questa interpretazione potremmo dire che il produttore inquinante si trova di fronte ad un prezzo sbagliato dell’inquinamento </a:t>
            </a:r>
          </a:p>
          <a:p>
            <a:pPr marL="342900" indent="-342900">
              <a:buFontTx/>
              <a:buBlip>
                <a:blip r:embed="rId2"/>
              </a:buBlip>
              <a:defRPr/>
            </a:pPr>
            <a:endParaRPr lang="it-IT" sz="2400" dirty="0">
              <a:latin typeface="+mj-lt"/>
              <a:ea typeface="Times New Roman" panose="02020603050405020304" pitchFamily="18" charset="0"/>
            </a:endParaRPr>
          </a:p>
          <a:p>
            <a:pPr marL="342900" indent="-342900">
              <a:buFontTx/>
              <a:buBlip>
                <a:blip r:embed="rId2"/>
              </a:buBlip>
              <a:defRPr/>
            </a:pPr>
            <a:r>
              <a:rPr lang="it-IT" sz="2400" dirty="0">
                <a:latin typeface="+mj-lt"/>
                <a:ea typeface="Times New Roman" panose="02020603050405020304" pitchFamily="18" charset="0"/>
              </a:rPr>
              <a:t>La produzione di inquinamento ha infatti un costo nullo per la cartiera, che in tal modo non tiene conto dei costi che fa ricadere sulla collettività </a:t>
            </a:r>
          </a:p>
          <a:p>
            <a:pPr marL="342900" indent="-342900">
              <a:buFontTx/>
              <a:buBlip>
                <a:blip r:embed="rId2"/>
              </a:buBlip>
              <a:defRPr/>
            </a:pPr>
            <a:endParaRPr lang="it-IT" sz="2400" dirty="0">
              <a:latin typeface="+mj-lt"/>
              <a:ea typeface="Times New Roman" panose="02020603050405020304" pitchFamily="18" charset="0"/>
            </a:endParaRPr>
          </a:p>
          <a:p>
            <a:pPr marL="342900" indent="-342900">
              <a:buFontTx/>
              <a:buBlip>
                <a:blip r:embed="rId2"/>
              </a:buBlip>
              <a:defRPr/>
            </a:pPr>
            <a:r>
              <a:rPr lang="it-IT" sz="2400" dirty="0">
                <a:latin typeface="+mj-lt"/>
                <a:ea typeface="Times New Roman" panose="02020603050405020304" pitchFamily="18" charset="0"/>
              </a:rPr>
              <a:t>Da questo punto di vista la situazione può essere corretta imponendo a chi inquina l’effettivo costo sociale dell’inquinamento</a:t>
            </a:r>
            <a:endParaRPr lang="it-IT" sz="2400" dirty="0">
              <a:latin typeface="+mj-lt"/>
            </a:endParaRPr>
          </a:p>
        </p:txBody>
      </p:sp>
    </p:spTree>
    <p:extLst>
      <p:ext uri="{BB962C8B-B14F-4D97-AF65-F5344CB8AC3E}">
        <p14:creationId xmlns:p14="http://schemas.microsoft.com/office/powerpoint/2010/main" val="30832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1" presetClass="exit" presetSubtype="0" fill="hold" grpId="1"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1"/>
          <p:cNvSpPr>
            <a:spLocks noGrp="1"/>
          </p:cNvSpPr>
          <p:nvPr>
            <p:ph type="title"/>
          </p:nvPr>
        </p:nvSpPr>
        <p:spPr/>
        <p:txBody>
          <a:bodyPr/>
          <a:lstStyle/>
          <a:p>
            <a:r>
              <a:rPr lang="it-IT" altLang="it-IT" dirty="0"/>
              <a:t>Esternalità: </a:t>
            </a:r>
            <a:r>
              <a:rPr lang="it-IT" altLang="it-IT" dirty="0" err="1"/>
              <a:t>R</a:t>
            </a:r>
            <a:r>
              <a:rPr lang="it-IT" altLang="it-IT" dirty="0"/>
              <a:t>. </a:t>
            </a:r>
            <a:r>
              <a:rPr lang="it-IT" altLang="it-IT" dirty="0" err="1"/>
              <a:t>Coase</a:t>
            </a:r>
            <a:br>
              <a:rPr lang="it-IT" altLang="it-IT" dirty="0"/>
            </a:br>
            <a:r>
              <a:rPr lang="en-US" altLang="it-IT" sz="1400" i="1" dirty="0"/>
              <a:t>The Problem of Social Cost</a:t>
            </a:r>
            <a:r>
              <a:rPr lang="en-US" altLang="it-IT" sz="1400" dirty="0"/>
              <a:t> (1960) - </a:t>
            </a:r>
            <a:r>
              <a:rPr lang="it-IT" altLang="it-IT" sz="1400" dirty="0"/>
              <a:t>Nobel per l'economia nel 1991</a:t>
            </a:r>
          </a:p>
        </p:txBody>
      </p:sp>
      <p:sp>
        <p:nvSpPr>
          <p:cNvPr id="4" name="Rettangolo 3"/>
          <p:cNvSpPr/>
          <p:nvPr/>
        </p:nvSpPr>
        <p:spPr>
          <a:xfrm>
            <a:off x="1219200" y="1524000"/>
            <a:ext cx="7239000" cy="4708525"/>
          </a:xfrm>
          <a:prstGeom prst="rect">
            <a:avLst/>
          </a:prstGeom>
        </p:spPr>
        <p:txBody>
          <a:bodyPr>
            <a:spAutoFit/>
          </a:bodyPr>
          <a:lstStyle/>
          <a:p>
            <a:pPr marL="285750" indent="-285750" algn="just">
              <a:spcAft>
                <a:spcPts val="0"/>
              </a:spcAft>
              <a:buFontTx/>
              <a:buBlip>
                <a:blip r:embed="rId2"/>
              </a:buBlip>
              <a:tabLst>
                <a:tab pos="2700655" algn="l"/>
              </a:tabLst>
              <a:defRPr/>
            </a:pPr>
            <a:r>
              <a:rPr lang="it-IT" sz="2000" dirty="0">
                <a:latin typeface="+mj-lt"/>
                <a:ea typeface="Times New Roman" panose="02020603050405020304" pitchFamily="18" charset="0"/>
              </a:rPr>
              <a:t>Secondo un’altra interpretazione manca un mercato: il mercato dell’inquinamento</a:t>
            </a:r>
          </a:p>
          <a:p>
            <a:pPr marL="285750" indent="-285750" algn="just">
              <a:spcAft>
                <a:spcPts val="0"/>
              </a:spcAft>
              <a:buFontTx/>
              <a:buBlip>
                <a:blip r:embed="rId2"/>
              </a:buBlip>
              <a:tabLst>
                <a:tab pos="2700655" algn="l"/>
              </a:tabLst>
              <a:defRPr/>
            </a:pPr>
            <a:endParaRPr lang="it-IT" sz="2000" dirty="0">
              <a:latin typeface="+mj-lt"/>
              <a:ea typeface="Times New Roman" panose="02020603050405020304" pitchFamily="18" charset="0"/>
            </a:endParaRPr>
          </a:p>
          <a:p>
            <a:pPr marL="285750" indent="-285750" algn="just">
              <a:spcAft>
                <a:spcPts val="0"/>
              </a:spcAft>
              <a:buFontTx/>
              <a:buBlip>
                <a:blip r:embed="rId2"/>
              </a:buBlip>
              <a:tabLst>
                <a:tab pos="2700655" algn="l"/>
              </a:tabLst>
              <a:defRPr/>
            </a:pPr>
            <a:r>
              <a:rPr lang="it-IT" sz="2000" dirty="0">
                <a:latin typeface="+mj-lt"/>
                <a:ea typeface="Times New Roman" panose="02020603050405020304" pitchFamily="18" charset="0"/>
              </a:rPr>
              <a:t>In effetti vi è esternalità perché chi inquina si trova di fronte ad un prezzo nullo per uno dei due beni che produce: l’inquinamento</a:t>
            </a:r>
          </a:p>
          <a:p>
            <a:pPr marL="285750" indent="-285750" algn="just">
              <a:spcAft>
                <a:spcPts val="0"/>
              </a:spcAft>
              <a:buFontTx/>
              <a:buBlip>
                <a:blip r:embed="rId2"/>
              </a:buBlip>
              <a:tabLst>
                <a:tab pos="2700655" algn="l"/>
              </a:tabLst>
              <a:defRPr/>
            </a:pPr>
            <a:endParaRPr lang="it-IT" sz="2000" dirty="0">
              <a:latin typeface="+mj-lt"/>
              <a:ea typeface="Times New Roman" panose="02020603050405020304" pitchFamily="18" charset="0"/>
            </a:endParaRPr>
          </a:p>
          <a:p>
            <a:pPr marL="285750" indent="-285750" algn="just">
              <a:spcAft>
                <a:spcPts val="0"/>
              </a:spcAft>
              <a:buFontTx/>
              <a:buBlip>
                <a:blip r:embed="rId2"/>
              </a:buBlip>
              <a:tabLst>
                <a:tab pos="2700655" algn="l"/>
              </a:tabLst>
              <a:defRPr/>
            </a:pPr>
            <a:r>
              <a:rPr lang="it-IT" sz="2000" dirty="0">
                <a:latin typeface="+mj-lt"/>
                <a:ea typeface="Times New Roman" panose="02020603050405020304" pitchFamily="18" charset="0"/>
              </a:rPr>
              <a:t>Ciò avviene anche se l’inquinato sarebbe disposto a pagare per ridurre quella quantità di inquinamento: dal punto di vista sociale, l’inquinamento dovrebbe avere prezzo negativo</a:t>
            </a:r>
          </a:p>
          <a:p>
            <a:pPr marL="285750" indent="-285750" algn="just">
              <a:spcAft>
                <a:spcPts val="0"/>
              </a:spcAft>
              <a:buFontTx/>
              <a:buBlip>
                <a:blip r:embed="rId2"/>
              </a:buBlip>
              <a:tabLst>
                <a:tab pos="2700655" algn="l"/>
              </a:tabLst>
              <a:defRPr/>
            </a:pPr>
            <a:endParaRPr lang="it-IT" sz="2000" dirty="0">
              <a:latin typeface="+mj-lt"/>
              <a:ea typeface="Times New Roman" panose="02020603050405020304" pitchFamily="18" charset="0"/>
            </a:endParaRPr>
          </a:p>
          <a:p>
            <a:pPr marL="285750" indent="-285750" algn="just">
              <a:spcAft>
                <a:spcPts val="0"/>
              </a:spcAft>
              <a:buFontTx/>
              <a:buBlip>
                <a:blip r:embed="rId2"/>
              </a:buBlip>
              <a:tabLst>
                <a:tab pos="2700655" algn="l"/>
              </a:tabLst>
              <a:defRPr/>
            </a:pPr>
            <a:r>
              <a:rPr lang="it-IT" sz="2000" dirty="0">
                <a:latin typeface="+mj-lt"/>
                <a:ea typeface="Times New Roman" panose="02020603050405020304" pitchFamily="18" charset="0"/>
              </a:rPr>
              <a:t>Secondo questa seconda interpretazione, la causa principale dell’esternalità sembrerebbe risiedere nella mancanza di diritti di proprietà.</a:t>
            </a:r>
          </a:p>
        </p:txBody>
      </p:sp>
    </p:spTree>
    <p:extLst>
      <p:ext uri="{BB962C8B-B14F-4D97-AF65-F5344CB8AC3E}">
        <p14:creationId xmlns:p14="http://schemas.microsoft.com/office/powerpoint/2010/main" val="255642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37A1146-C7E8-44DC-A017-6A18E379C08B}" type="slidenum">
              <a:rPr lang="it-IT" altLang="it-IT" sz="1400" smtClean="0"/>
              <a:pPr eaLnBrk="1" hangingPunct="1">
                <a:spcBef>
                  <a:spcPct val="0"/>
                </a:spcBef>
                <a:buFontTx/>
                <a:buNone/>
              </a:pPr>
              <a:t>22</a:t>
            </a:fld>
            <a:endParaRPr lang="it-IT" altLang="it-IT" sz="1400"/>
          </a:p>
        </p:txBody>
      </p:sp>
      <p:sp>
        <p:nvSpPr>
          <p:cNvPr id="47108" name="Text Box 3"/>
          <p:cNvSpPr txBox="1">
            <a:spLocks noChangeArrowheads="1"/>
          </p:cNvSpPr>
          <p:nvPr/>
        </p:nvSpPr>
        <p:spPr bwMode="auto">
          <a:xfrm>
            <a:off x="467544" y="1360487"/>
            <a:ext cx="8424936"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L’emissione di diossina nell’ambiente è un’esternalità negativa della produzione di carta: le cartiere orientate al perseguimento del proprio profitto individuale non prenderanno in considerazione il costo dell’inquinamento che producono e ne produrranno in eccesso</a:t>
            </a:r>
          </a:p>
          <a:p>
            <a:pPr eaLnBrk="1" hangingPunct="1">
              <a:spcBef>
                <a:spcPct val="0"/>
              </a:spcBef>
              <a:buClr>
                <a:srgbClr val="009900"/>
              </a:buClr>
              <a:buNone/>
            </a:pPr>
            <a:r>
              <a:rPr lang="it-IT" altLang="it-IT" sz="1800" dirty="0">
                <a:latin typeface="+mj-lt"/>
                <a:cs typeface="Times New Roman" pitchFamily="18" charset="0"/>
              </a:rPr>
              <a:t> </a:t>
            </a: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l’inquinamento da traffico veicolare urbano è un’altra esternalità negativa, poiché viene respirato anche da chi non usa l’automobile. In conseguenza di tale esternalità gli automobilisti tendono a inquinare eccessivamente</a:t>
            </a:r>
          </a:p>
          <a:p>
            <a:pPr marL="342900" indent="-342900" eaLnBrk="1" hangingPunct="1">
              <a:spcBef>
                <a:spcPct val="0"/>
              </a:spcBef>
              <a:buClr>
                <a:srgbClr val="009900"/>
              </a:buClr>
              <a:buFont typeface="Wingdings" pitchFamily="2" charset="2"/>
              <a:buChar char="q"/>
            </a:pPr>
            <a:endParaRPr lang="it-IT" altLang="it-IT" sz="1800" dirty="0">
              <a:latin typeface="+mj-lt"/>
              <a:cs typeface="Times New Roman" pitchFamily="18" charset="0"/>
            </a:endParaRP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Il restauro degli edifici storici è un esempio di esternalità positiva in quanto ne godono anche i passanti e i turisti. I proprietari non godono per intero del beneficio del restauro e quindi tendono a non eseguire le opere necessarie</a:t>
            </a:r>
          </a:p>
          <a:p>
            <a:pPr marL="342900" indent="-342900" eaLnBrk="1" hangingPunct="1">
              <a:spcBef>
                <a:spcPct val="0"/>
              </a:spcBef>
              <a:buClr>
                <a:srgbClr val="009900"/>
              </a:buClr>
              <a:buFont typeface="Wingdings" pitchFamily="2" charset="2"/>
              <a:buChar char="q"/>
            </a:pPr>
            <a:endParaRPr lang="it-IT" altLang="it-IT" sz="1800" dirty="0">
              <a:latin typeface="+mj-lt"/>
              <a:cs typeface="Times New Roman" pitchFamily="18" charset="0"/>
            </a:endParaRP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La ricerca nel campo delle nuove tecnologie produce un’esternalità positiva, perché crea conoscenze che anche altri soggetti possono utilizzare. Poiché gli inventori non possono godere (appropriarsi) di tutti i benefici delle proprie invenzioni tendono a dedicare risorse insufficienti alla ricerca</a:t>
            </a:r>
          </a:p>
        </p:txBody>
      </p:sp>
      <p:sp>
        <p:nvSpPr>
          <p:cNvPr id="5" name="Titolo 1">
            <a:extLst>
              <a:ext uri="{FF2B5EF4-FFF2-40B4-BE49-F238E27FC236}">
                <a16:creationId xmlns:a16="http://schemas.microsoft.com/office/drawing/2014/main" id="{A4771FC3-1C53-274E-BF82-AD99A547DF4F}"/>
              </a:ext>
            </a:extLst>
          </p:cNvPr>
          <p:cNvSpPr txBox="1">
            <a:spLocks/>
          </p:cNvSpPr>
          <p:nvPr/>
        </p:nvSpPr>
        <p:spPr>
          <a:xfrm>
            <a:off x="990600" y="15240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r>
              <a:rPr lang="it-IT" altLang="it-IT" kern="0" dirty="0"/>
              <a:t>Esternalità: Esempi</a:t>
            </a:r>
            <a:endParaRPr lang="it-IT" altLang="it-IT" sz="1400" kern="0" dirty="0"/>
          </a:p>
        </p:txBody>
      </p:sp>
    </p:spTree>
    <p:extLst>
      <p:ext uri="{BB962C8B-B14F-4D97-AF65-F5344CB8AC3E}">
        <p14:creationId xmlns:p14="http://schemas.microsoft.com/office/powerpoint/2010/main" val="125141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CDC4FDF6-D01A-43B0-A537-5A6B19066898}" type="slidenum">
              <a:rPr lang="it-IT" altLang="it-IT" sz="1400" smtClean="0"/>
              <a:pPr eaLnBrk="1" hangingPunct="1">
                <a:spcBef>
                  <a:spcPct val="0"/>
                </a:spcBef>
                <a:buFontTx/>
                <a:buNone/>
              </a:pPr>
              <a:t>23</a:t>
            </a:fld>
            <a:endParaRPr lang="it-IT" altLang="it-IT" sz="1400"/>
          </a:p>
        </p:txBody>
      </p:sp>
      <p:sp>
        <p:nvSpPr>
          <p:cNvPr id="48132" name="Text Box 3"/>
          <p:cNvSpPr txBox="1">
            <a:spLocks noChangeArrowheads="1"/>
          </p:cNvSpPr>
          <p:nvPr/>
        </p:nvSpPr>
        <p:spPr bwMode="auto">
          <a:xfrm>
            <a:off x="251842" y="1124744"/>
            <a:ext cx="885666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Le esternalità sono positive e negative, alla produzione o al consumo, unidirezionali o aggregate, reversibili o irreversibili…</a:t>
            </a:r>
          </a:p>
          <a:p>
            <a:pPr marL="342900" indent="-342900" eaLnBrk="1" hangingPunct="1">
              <a:spcBef>
                <a:spcPct val="0"/>
              </a:spcBef>
              <a:buClr>
                <a:srgbClr val="009900"/>
              </a:buClr>
              <a:buFont typeface="Wingdings" pitchFamily="2" charset="2"/>
              <a:buChar char="q"/>
            </a:pPr>
            <a:endParaRPr lang="it-IT" altLang="it-IT" sz="1800" dirty="0">
              <a:latin typeface="+mj-lt"/>
              <a:cs typeface="Times New Roman" pitchFamily="18" charset="0"/>
            </a:endParaRP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In presenza di esternalità, compratori e venditori tendono a non considerare gli effetti esterni delle proprie attività nel decidere quanto comprare e vendere e compiono dunque scelte sbagliate in ordine alle quantità da acquistare e produrre</a:t>
            </a:r>
          </a:p>
          <a:p>
            <a:pPr marL="342900" indent="-342900" eaLnBrk="1" hangingPunct="1">
              <a:spcBef>
                <a:spcPct val="0"/>
              </a:spcBef>
              <a:buClr>
                <a:srgbClr val="009900"/>
              </a:buClr>
              <a:buFont typeface="Wingdings" pitchFamily="2" charset="2"/>
              <a:buChar char="q"/>
            </a:pPr>
            <a:endParaRPr lang="it-IT" altLang="it-IT" sz="1800" dirty="0">
              <a:latin typeface="+mj-lt"/>
              <a:cs typeface="Times New Roman" pitchFamily="18" charset="0"/>
            </a:endParaRP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In presenza di esternalità negative (inquinamento) si produce troppo bene inquinante; mentre si produce troppo poco di beni a cui sono associate esternalità positive</a:t>
            </a:r>
          </a:p>
          <a:p>
            <a:pPr marL="342900" indent="-342900" eaLnBrk="1" hangingPunct="1">
              <a:spcBef>
                <a:spcPct val="0"/>
              </a:spcBef>
              <a:buClr>
                <a:srgbClr val="009900"/>
              </a:buClr>
              <a:buFont typeface="Wingdings" pitchFamily="2" charset="2"/>
              <a:buChar char="q"/>
            </a:pPr>
            <a:endParaRPr lang="it-IT" altLang="it-IT" sz="1800" dirty="0">
              <a:latin typeface="+mj-lt"/>
              <a:cs typeface="Times New Roman" pitchFamily="18" charset="0"/>
            </a:endParaRP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In entrambi i casi, la quantità scambiata è diversa da quella ottimale e l’equilibrio del mercato non riesce a massimizzare il benessere della collettività nel suo complesso. Si ha cioè un fallimento del mercato</a:t>
            </a:r>
          </a:p>
          <a:p>
            <a:pPr marL="342900" indent="-342900" eaLnBrk="1" hangingPunct="1">
              <a:spcBef>
                <a:spcPct val="0"/>
              </a:spcBef>
              <a:buClr>
                <a:srgbClr val="009900"/>
              </a:buClr>
              <a:buFont typeface="Wingdings" pitchFamily="2" charset="2"/>
              <a:buChar char="q"/>
            </a:pPr>
            <a:endParaRPr lang="it-IT" altLang="it-IT" sz="1800" dirty="0">
              <a:latin typeface="+mj-lt"/>
              <a:cs typeface="Times New Roman" pitchFamily="18" charset="0"/>
            </a:endParaRPr>
          </a:p>
          <a:p>
            <a:pPr marL="342900" indent="-342900" eaLnBrk="1" hangingPunct="1">
              <a:spcBef>
                <a:spcPct val="0"/>
              </a:spcBef>
              <a:buClr>
                <a:srgbClr val="009900"/>
              </a:buClr>
              <a:buFont typeface="Wingdings" pitchFamily="2" charset="2"/>
              <a:buChar char="q"/>
            </a:pPr>
            <a:r>
              <a:rPr lang="it-IT" altLang="it-IT" sz="1800" dirty="0">
                <a:latin typeface="+mj-lt"/>
                <a:cs typeface="Times New Roman" pitchFamily="18" charset="0"/>
              </a:rPr>
              <a:t>In presenza di esternalità i prezzi non funzionano correttamente come meccanismo di allocazione delle risorse in quanto non sono in grado di segnale il vero costo (beneficio) che la società sostiene (acquisisce) a causa della produzione o del consumo di quel dato bene</a:t>
            </a:r>
          </a:p>
        </p:txBody>
      </p:sp>
      <p:sp>
        <p:nvSpPr>
          <p:cNvPr id="5" name="Titolo 1">
            <a:extLst>
              <a:ext uri="{FF2B5EF4-FFF2-40B4-BE49-F238E27FC236}">
                <a16:creationId xmlns:a16="http://schemas.microsoft.com/office/drawing/2014/main" id="{D4488A94-9C18-E041-803C-E3BB560D5780}"/>
              </a:ext>
            </a:extLst>
          </p:cNvPr>
          <p:cNvSpPr txBox="1">
            <a:spLocks/>
          </p:cNvSpPr>
          <p:nvPr/>
        </p:nvSpPr>
        <p:spPr>
          <a:xfrm>
            <a:off x="990600" y="15240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r>
              <a:rPr lang="it-IT" altLang="it-IT" kern="0" dirty="0"/>
              <a:t>Esternalità: Conseguenze</a:t>
            </a:r>
            <a:endParaRPr lang="it-IT" altLang="it-IT" sz="1400" kern="0" dirty="0"/>
          </a:p>
        </p:txBody>
      </p:sp>
    </p:spTree>
    <p:extLst>
      <p:ext uri="{BB962C8B-B14F-4D97-AF65-F5344CB8AC3E}">
        <p14:creationId xmlns:p14="http://schemas.microsoft.com/office/powerpoint/2010/main" val="263558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3"/>
          <p:cNvSpPr>
            <a:spLocks noGrp="1"/>
          </p:cNvSpPr>
          <p:nvPr>
            <p:ph type="sldNum" sz="quarter" idx="12"/>
          </p:nvPr>
        </p:nvSpPr>
        <p:spPr>
          <a:xfrm>
            <a:off x="6553200" y="6788224"/>
            <a:ext cx="2133600" cy="457200"/>
          </a:xfrm>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E0622A1-9DD7-4064-A9B8-839C8802371E}" type="slidenum">
              <a:rPr lang="it-IT" altLang="it-IT" sz="1400" smtClean="0">
                <a:latin typeface="+mj-lt"/>
              </a:rPr>
              <a:pPr eaLnBrk="1" hangingPunct="1">
                <a:spcBef>
                  <a:spcPct val="0"/>
                </a:spcBef>
                <a:buFontTx/>
                <a:buNone/>
              </a:pPr>
              <a:t>24</a:t>
            </a:fld>
            <a:endParaRPr lang="it-IT" altLang="it-IT" sz="1400">
              <a:latin typeface="+mj-lt"/>
            </a:endParaRPr>
          </a:p>
        </p:txBody>
      </p:sp>
      <p:sp>
        <p:nvSpPr>
          <p:cNvPr id="50179" name="Line 3"/>
          <p:cNvSpPr>
            <a:spLocks noChangeShapeType="1"/>
          </p:cNvSpPr>
          <p:nvPr/>
        </p:nvSpPr>
        <p:spPr bwMode="auto">
          <a:xfrm>
            <a:off x="1619250" y="5984949"/>
            <a:ext cx="5616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80" name="Line 4"/>
          <p:cNvSpPr>
            <a:spLocks noChangeShapeType="1"/>
          </p:cNvSpPr>
          <p:nvPr/>
        </p:nvSpPr>
        <p:spPr bwMode="auto">
          <a:xfrm flipV="1">
            <a:off x="1692275" y="1736799"/>
            <a:ext cx="0" cy="4248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81" name="Line 5"/>
          <p:cNvSpPr>
            <a:spLocks noChangeShapeType="1"/>
          </p:cNvSpPr>
          <p:nvPr/>
        </p:nvSpPr>
        <p:spPr bwMode="auto">
          <a:xfrm>
            <a:off x="1692275" y="2455937"/>
            <a:ext cx="4319588" cy="35290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82" name="Line 6"/>
          <p:cNvSpPr>
            <a:spLocks noChangeShapeType="1"/>
          </p:cNvSpPr>
          <p:nvPr/>
        </p:nvSpPr>
        <p:spPr bwMode="auto">
          <a:xfrm flipV="1">
            <a:off x="1692275" y="2889324"/>
            <a:ext cx="4103688" cy="3094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83" name="Text Box 9"/>
          <p:cNvSpPr txBox="1">
            <a:spLocks noChangeArrowheads="1"/>
          </p:cNvSpPr>
          <p:nvPr/>
        </p:nvSpPr>
        <p:spPr bwMode="auto">
          <a:xfrm>
            <a:off x="1763713" y="2063824"/>
            <a:ext cx="495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D</a:t>
            </a:r>
            <a:endParaRPr lang="it-IT" altLang="it-IT" sz="3400">
              <a:latin typeface="+mj-lt"/>
              <a:sym typeface="Symbol" pitchFamily="18" charset="2"/>
            </a:endParaRPr>
          </a:p>
        </p:txBody>
      </p:sp>
      <p:sp>
        <p:nvSpPr>
          <p:cNvPr id="50184" name="Line 15"/>
          <p:cNvSpPr>
            <a:spLocks noChangeShapeType="1"/>
          </p:cNvSpPr>
          <p:nvPr/>
        </p:nvSpPr>
        <p:spPr bwMode="auto">
          <a:xfrm>
            <a:off x="3924300" y="4256162"/>
            <a:ext cx="0" cy="172878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85" name="Line 16"/>
          <p:cNvSpPr>
            <a:spLocks noChangeShapeType="1"/>
          </p:cNvSpPr>
          <p:nvPr/>
        </p:nvSpPr>
        <p:spPr bwMode="auto">
          <a:xfrm flipH="1">
            <a:off x="1692275" y="4256162"/>
            <a:ext cx="2232025"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86" name="Text Box 17"/>
          <p:cNvSpPr txBox="1">
            <a:spLocks noChangeArrowheads="1"/>
          </p:cNvSpPr>
          <p:nvPr/>
        </p:nvSpPr>
        <p:spPr bwMode="auto">
          <a:xfrm>
            <a:off x="1116013" y="4040262"/>
            <a:ext cx="5870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j-lt"/>
              </a:rPr>
              <a:t>P</a:t>
            </a:r>
            <a:r>
              <a:rPr lang="it-IT" altLang="it-IT" sz="2800" b="1" baseline="30000">
                <a:latin typeface="+mj-lt"/>
              </a:rPr>
              <a:t>M</a:t>
            </a:r>
          </a:p>
        </p:txBody>
      </p:sp>
      <p:sp>
        <p:nvSpPr>
          <p:cNvPr id="50187" name="Text Box 18"/>
          <p:cNvSpPr txBox="1">
            <a:spLocks noChangeArrowheads="1"/>
          </p:cNvSpPr>
          <p:nvPr/>
        </p:nvSpPr>
        <p:spPr bwMode="auto">
          <a:xfrm>
            <a:off x="3635375" y="6056387"/>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j-lt"/>
              </a:rPr>
              <a:t>Q</a:t>
            </a:r>
            <a:r>
              <a:rPr lang="it-IT" altLang="it-IT" sz="2800" b="1" baseline="30000">
                <a:latin typeface="+mj-lt"/>
              </a:rPr>
              <a:t>M</a:t>
            </a:r>
          </a:p>
        </p:txBody>
      </p:sp>
      <p:sp>
        <p:nvSpPr>
          <p:cNvPr id="50188" name="Text Box 19"/>
          <p:cNvSpPr txBox="1">
            <a:spLocks noChangeArrowheads="1"/>
          </p:cNvSpPr>
          <p:nvPr/>
        </p:nvSpPr>
        <p:spPr bwMode="auto">
          <a:xfrm>
            <a:off x="3708400" y="3608462"/>
            <a:ext cx="7080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E</a:t>
            </a:r>
            <a:r>
              <a:rPr lang="it-IT" altLang="it-IT" sz="3400" baseline="30000">
                <a:latin typeface="+mj-lt"/>
              </a:rPr>
              <a:t>M</a:t>
            </a:r>
          </a:p>
        </p:txBody>
      </p:sp>
      <p:sp>
        <p:nvSpPr>
          <p:cNvPr id="50189" name="Rectangle 20"/>
          <p:cNvSpPr>
            <a:spLocks noChangeArrowheads="1"/>
          </p:cNvSpPr>
          <p:nvPr/>
        </p:nvSpPr>
        <p:spPr bwMode="auto">
          <a:xfrm>
            <a:off x="3757613" y="3935487"/>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sym typeface="Symbol" pitchFamily="18" charset="2"/>
              </a:rPr>
              <a:t></a:t>
            </a:r>
          </a:p>
        </p:txBody>
      </p:sp>
      <p:sp>
        <p:nvSpPr>
          <p:cNvPr id="50191" name="Text Box 34"/>
          <p:cNvSpPr txBox="1">
            <a:spLocks noChangeArrowheads="1"/>
          </p:cNvSpPr>
          <p:nvPr/>
        </p:nvSpPr>
        <p:spPr bwMode="auto">
          <a:xfrm>
            <a:off x="696913" y="1858144"/>
            <a:ext cx="9572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dirty="0">
                <a:latin typeface="+mj-lt"/>
              </a:rPr>
              <a:t>Prezzo della carta</a:t>
            </a:r>
          </a:p>
        </p:txBody>
      </p:sp>
      <p:sp>
        <p:nvSpPr>
          <p:cNvPr id="50192" name="Text Box 35"/>
          <p:cNvSpPr txBox="1">
            <a:spLocks noChangeArrowheads="1"/>
          </p:cNvSpPr>
          <p:nvPr/>
        </p:nvSpPr>
        <p:spPr bwMode="auto">
          <a:xfrm>
            <a:off x="7451725" y="5769049"/>
            <a:ext cx="1081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j-lt"/>
              </a:rPr>
              <a:t>Quantità di carta</a:t>
            </a:r>
          </a:p>
        </p:txBody>
      </p:sp>
      <p:sp>
        <p:nvSpPr>
          <p:cNvPr id="50193" name="Text Box 36"/>
          <p:cNvSpPr txBox="1">
            <a:spLocks noChangeArrowheads="1"/>
          </p:cNvSpPr>
          <p:nvPr/>
        </p:nvSpPr>
        <p:spPr bwMode="auto">
          <a:xfrm>
            <a:off x="6227763" y="2960762"/>
            <a:ext cx="18002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latin typeface="+mj-lt"/>
              </a:rPr>
              <a:t>Costo privato</a:t>
            </a:r>
            <a:r>
              <a:rPr lang="it-IT" altLang="it-IT" sz="1800">
                <a:latin typeface="+mj-lt"/>
              </a:rPr>
              <a:t> (industriale) di produzione della carta</a:t>
            </a:r>
          </a:p>
        </p:txBody>
      </p:sp>
      <p:sp>
        <p:nvSpPr>
          <p:cNvPr id="50194" name="Line 37"/>
          <p:cNvSpPr>
            <a:spLocks noChangeShapeType="1"/>
          </p:cNvSpPr>
          <p:nvPr/>
        </p:nvSpPr>
        <p:spPr bwMode="auto">
          <a:xfrm flipV="1">
            <a:off x="1690688" y="1881262"/>
            <a:ext cx="2881312" cy="4103687"/>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95" name="Line 38"/>
          <p:cNvSpPr>
            <a:spLocks noChangeShapeType="1"/>
          </p:cNvSpPr>
          <p:nvPr/>
        </p:nvSpPr>
        <p:spPr bwMode="auto">
          <a:xfrm flipV="1">
            <a:off x="4211638" y="2455937"/>
            <a:ext cx="0" cy="122555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196" name="Text Box 39"/>
          <p:cNvSpPr txBox="1">
            <a:spLocks noChangeArrowheads="1"/>
          </p:cNvSpPr>
          <p:nvPr/>
        </p:nvSpPr>
        <p:spPr bwMode="auto">
          <a:xfrm>
            <a:off x="4284663" y="2744862"/>
            <a:ext cx="1152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solidFill>
                  <a:srgbClr val="FF3399"/>
                </a:solidFill>
                <a:latin typeface="+mj-lt"/>
              </a:rPr>
              <a:t>Costo esterno</a:t>
            </a:r>
          </a:p>
        </p:txBody>
      </p:sp>
      <p:sp>
        <p:nvSpPr>
          <p:cNvPr id="50197" name="Text Box 40"/>
          <p:cNvSpPr txBox="1">
            <a:spLocks noChangeArrowheads="1"/>
          </p:cNvSpPr>
          <p:nvPr/>
        </p:nvSpPr>
        <p:spPr bwMode="auto">
          <a:xfrm>
            <a:off x="5867400" y="2744862"/>
            <a:ext cx="4238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S</a:t>
            </a:r>
          </a:p>
        </p:txBody>
      </p:sp>
      <p:sp>
        <p:nvSpPr>
          <p:cNvPr id="50198" name="Text Box 41"/>
          <p:cNvSpPr txBox="1">
            <a:spLocks noChangeArrowheads="1"/>
          </p:cNvSpPr>
          <p:nvPr/>
        </p:nvSpPr>
        <p:spPr bwMode="auto">
          <a:xfrm>
            <a:off x="4500563" y="1592337"/>
            <a:ext cx="64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solidFill>
                  <a:srgbClr val="009900"/>
                </a:solidFill>
                <a:latin typeface="+mj-lt"/>
              </a:rPr>
              <a:t>S’</a:t>
            </a:r>
          </a:p>
        </p:txBody>
      </p:sp>
      <p:sp>
        <p:nvSpPr>
          <p:cNvPr id="50199" name="Text Box 43"/>
          <p:cNvSpPr txBox="1">
            <a:spLocks noChangeArrowheads="1"/>
          </p:cNvSpPr>
          <p:nvPr/>
        </p:nvSpPr>
        <p:spPr bwMode="auto">
          <a:xfrm>
            <a:off x="5003800" y="1736799"/>
            <a:ext cx="2808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latin typeface="+mj-lt"/>
              </a:rPr>
              <a:t>Costo sociale</a:t>
            </a:r>
            <a:r>
              <a:rPr lang="it-IT" altLang="it-IT" sz="1800">
                <a:latin typeface="+mj-lt"/>
              </a:rPr>
              <a:t> (costo privato + costo esterno)</a:t>
            </a:r>
          </a:p>
        </p:txBody>
      </p:sp>
      <p:sp>
        <p:nvSpPr>
          <p:cNvPr id="50200" name="Rectangle 44"/>
          <p:cNvSpPr>
            <a:spLocks noChangeArrowheads="1"/>
          </p:cNvSpPr>
          <p:nvPr/>
        </p:nvSpPr>
        <p:spPr bwMode="auto">
          <a:xfrm>
            <a:off x="3059113" y="3392562"/>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sym typeface="Symbol" pitchFamily="18" charset="2"/>
              </a:rPr>
              <a:t></a:t>
            </a:r>
          </a:p>
        </p:txBody>
      </p:sp>
      <p:sp>
        <p:nvSpPr>
          <p:cNvPr id="50201" name="Text Box 45"/>
          <p:cNvSpPr txBox="1">
            <a:spLocks noChangeArrowheads="1"/>
          </p:cNvSpPr>
          <p:nvPr/>
        </p:nvSpPr>
        <p:spPr bwMode="auto">
          <a:xfrm>
            <a:off x="2916238" y="3105224"/>
            <a:ext cx="65915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E</a:t>
            </a:r>
            <a:r>
              <a:rPr lang="it-IT" altLang="it-IT" sz="3400" baseline="30000">
                <a:latin typeface="+mj-lt"/>
              </a:rPr>
              <a:t>S</a:t>
            </a:r>
          </a:p>
        </p:txBody>
      </p:sp>
      <p:sp>
        <p:nvSpPr>
          <p:cNvPr id="50202" name="Text Box 46"/>
          <p:cNvSpPr txBox="1">
            <a:spLocks noChangeArrowheads="1"/>
          </p:cNvSpPr>
          <p:nvPr/>
        </p:nvSpPr>
        <p:spPr bwMode="auto">
          <a:xfrm>
            <a:off x="2987675" y="6056387"/>
            <a:ext cx="6655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j-lt"/>
              </a:rPr>
              <a:t>Q</a:t>
            </a:r>
            <a:r>
              <a:rPr lang="it-IT" altLang="it-IT" sz="2800" b="1" baseline="30000">
                <a:latin typeface="+mj-lt"/>
              </a:rPr>
              <a:t>S</a:t>
            </a:r>
          </a:p>
        </p:txBody>
      </p:sp>
      <p:sp>
        <p:nvSpPr>
          <p:cNvPr id="50203" name="Line 47"/>
          <p:cNvSpPr>
            <a:spLocks noChangeShapeType="1"/>
          </p:cNvSpPr>
          <p:nvPr/>
        </p:nvSpPr>
        <p:spPr bwMode="auto">
          <a:xfrm>
            <a:off x="3203575" y="3752924"/>
            <a:ext cx="0" cy="2232025"/>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0204" name="Text Box 48"/>
          <p:cNvSpPr txBox="1">
            <a:spLocks noChangeArrowheads="1"/>
          </p:cNvSpPr>
          <p:nvPr/>
        </p:nvSpPr>
        <p:spPr bwMode="auto">
          <a:xfrm>
            <a:off x="1727200" y="3344937"/>
            <a:ext cx="10839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600">
                <a:latin typeface="+mj-lt"/>
              </a:rPr>
              <a:t>OTTIMO</a:t>
            </a:r>
          </a:p>
        </p:txBody>
      </p:sp>
      <p:sp>
        <p:nvSpPr>
          <p:cNvPr id="50205" name="Line 50"/>
          <p:cNvSpPr>
            <a:spLocks noChangeShapeType="1"/>
          </p:cNvSpPr>
          <p:nvPr/>
        </p:nvSpPr>
        <p:spPr bwMode="auto">
          <a:xfrm>
            <a:off x="2627313" y="3537024"/>
            <a:ext cx="5048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30" name="Titolo 1">
            <a:extLst>
              <a:ext uri="{FF2B5EF4-FFF2-40B4-BE49-F238E27FC236}">
                <a16:creationId xmlns:a16="http://schemas.microsoft.com/office/drawing/2014/main" id="{C5FCDB30-6C62-034D-A0B0-A8F55ECE7A01}"/>
              </a:ext>
            </a:extLst>
          </p:cNvPr>
          <p:cNvSpPr txBox="1">
            <a:spLocks/>
          </p:cNvSpPr>
          <p:nvPr/>
        </p:nvSpPr>
        <p:spPr>
          <a:xfrm>
            <a:off x="990600" y="15240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r>
              <a:rPr lang="it-IT" altLang="it-IT" kern="0" dirty="0"/>
              <a:t>Esternalità negative</a:t>
            </a:r>
          </a:p>
          <a:p>
            <a:r>
              <a:rPr lang="it-IT" altLang="it-IT" sz="1800" kern="0" dirty="0"/>
              <a:t>Analisi grafica</a:t>
            </a:r>
          </a:p>
        </p:txBody>
      </p:sp>
    </p:spTree>
    <p:extLst>
      <p:ext uri="{BB962C8B-B14F-4D97-AF65-F5344CB8AC3E}">
        <p14:creationId xmlns:p14="http://schemas.microsoft.com/office/powerpoint/2010/main" val="100222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fld id="{D93704F2-FC81-410B-83A5-9AE36716B2C1}" type="slidenum">
              <a:rPr lang="it-IT" altLang="it-IT" sz="1400"/>
              <a:pPr>
                <a:spcBef>
                  <a:spcPct val="0"/>
                </a:spcBef>
                <a:buClrTx/>
                <a:buSzTx/>
                <a:buFontTx/>
                <a:buNone/>
              </a:pPr>
              <a:t>25</a:t>
            </a:fld>
            <a:endParaRPr lang="it-IT" altLang="it-IT" sz="1400"/>
          </a:p>
        </p:txBody>
      </p:sp>
      <p:sp>
        <p:nvSpPr>
          <p:cNvPr id="51204" name="Line 7"/>
          <p:cNvSpPr>
            <a:spLocks noChangeShapeType="1"/>
          </p:cNvSpPr>
          <p:nvPr/>
        </p:nvSpPr>
        <p:spPr bwMode="auto">
          <a:xfrm flipV="1">
            <a:off x="611188" y="1196975"/>
            <a:ext cx="0" cy="5256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05" name="Line 8"/>
          <p:cNvSpPr>
            <a:spLocks noChangeShapeType="1"/>
          </p:cNvSpPr>
          <p:nvPr/>
        </p:nvSpPr>
        <p:spPr bwMode="auto">
          <a:xfrm>
            <a:off x="611188" y="6453188"/>
            <a:ext cx="6481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06" name="Line 10"/>
          <p:cNvSpPr>
            <a:spLocks noChangeShapeType="1"/>
          </p:cNvSpPr>
          <p:nvPr/>
        </p:nvSpPr>
        <p:spPr bwMode="auto">
          <a:xfrm>
            <a:off x="611188" y="3716338"/>
            <a:ext cx="6481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07" name="Line 11"/>
          <p:cNvSpPr>
            <a:spLocks noChangeShapeType="1"/>
          </p:cNvSpPr>
          <p:nvPr/>
        </p:nvSpPr>
        <p:spPr bwMode="auto">
          <a:xfrm>
            <a:off x="611188" y="1484313"/>
            <a:ext cx="5329237" cy="22320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08" name="Line 12"/>
          <p:cNvSpPr>
            <a:spLocks noChangeShapeType="1"/>
          </p:cNvSpPr>
          <p:nvPr/>
        </p:nvSpPr>
        <p:spPr bwMode="auto">
          <a:xfrm flipV="1">
            <a:off x="611188" y="2276475"/>
            <a:ext cx="4248150" cy="1438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09" name="Line 13"/>
          <p:cNvSpPr>
            <a:spLocks noChangeShapeType="1"/>
          </p:cNvSpPr>
          <p:nvPr/>
        </p:nvSpPr>
        <p:spPr bwMode="auto">
          <a:xfrm flipV="1">
            <a:off x="611188" y="1268413"/>
            <a:ext cx="3313112" cy="2447925"/>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10" name="Text Box 14"/>
          <p:cNvSpPr txBox="1">
            <a:spLocks noChangeArrowheads="1"/>
          </p:cNvSpPr>
          <p:nvPr/>
        </p:nvSpPr>
        <p:spPr bwMode="auto">
          <a:xfrm>
            <a:off x="3779838" y="1125538"/>
            <a:ext cx="64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3400" dirty="0">
                <a:solidFill>
                  <a:srgbClr val="009900"/>
                </a:solidFill>
                <a:latin typeface="+mj-lt"/>
              </a:rPr>
              <a:t>S’</a:t>
            </a:r>
          </a:p>
        </p:txBody>
      </p:sp>
      <p:sp>
        <p:nvSpPr>
          <p:cNvPr id="51211" name="Text Box 15"/>
          <p:cNvSpPr txBox="1">
            <a:spLocks noChangeArrowheads="1"/>
          </p:cNvSpPr>
          <p:nvPr/>
        </p:nvSpPr>
        <p:spPr bwMode="auto">
          <a:xfrm>
            <a:off x="4724400" y="2133600"/>
            <a:ext cx="4238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3400" dirty="0">
                <a:latin typeface="+mj-lt"/>
              </a:rPr>
              <a:t>S</a:t>
            </a:r>
          </a:p>
        </p:txBody>
      </p:sp>
      <p:sp>
        <p:nvSpPr>
          <p:cNvPr id="51212" name="Text Box 16"/>
          <p:cNvSpPr txBox="1">
            <a:spLocks noChangeArrowheads="1"/>
          </p:cNvSpPr>
          <p:nvPr/>
        </p:nvSpPr>
        <p:spPr bwMode="auto">
          <a:xfrm>
            <a:off x="611188" y="1052513"/>
            <a:ext cx="495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3400" dirty="0">
                <a:latin typeface="+mj-lt"/>
              </a:rPr>
              <a:t>D</a:t>
            </a:r>
            <a:endParaRPr lang="it-IT" altLang="it-IT" sz="3400" dirty="0">
              <a:latin typeface="+mj-lt"/>
              <a:sym typeface="Symbol" panose="05050102010706020507" pitchFamily="18" charset="2"/>
            </a:endParaRPr>
          </a:p>
        </p:txBody>
      </p:sp>
      <p:sp>
        <p:nvSpPr>
          <p:cNvPr id="51213" name="Text Box 17"/>
          <p:cNvSpPr txBox="1">
            <a:spLocks noChangeArrowheads="1"/>
          </p:cNvSpPr>
          <p:nvPr/>
        </p:nvSpPr>
        <p:spPr bwMode="auto">
          <a:xfrm>
            <a:off x="3563938" y="1773238"/>
            <a:ext cx="1152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dirty="0">
                <a:solidFill>
                  <a:srgbClr val="FF3399"/>
                </a:solidFill>
                <a:latin typeface="+mj-lt"/>
              </a:rPr>
              <a:t>Costo esterno</a:t>
            </a:r>
          </a:p>
        </p:txBody>
      </p:sp>
      <p:sp>
        <p:nvSpPr>
          <p:cNvPr id="51214" name="Line 18"/>
          <p:cNvSpPr>
            <a:spLocks noChangeShapeType="1"/>
          </p:cNvSpPr>
          <p:nvPr/>
        </p:nvSpPr>
        <p:spPr bwMode="auto">
          <a:xfrm flipV="1">
            <a:off x="3563938" y="1628775"/>
            <a:ext cx="0" cy="100965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15" name="Rectangle 19"/>
          <p:cNvSpPr>
            <a:spLocks noChangeArrowheads="1"/>
          </p:cNvSpPr>
          <p:nvPr/>
        </p:nvSpPr>
        <p:spPr bwMode="auto">
          <a:xfrm>
            <a:off x="3348038" y="2349500"/>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3400" dirty="0">
                <a:latin typeface="+mj-lt"/>
                <a:sym typeface="Symbol" panose="05050102010706020507" pitchFamily="18" charset="2"/>
              </a:rPr>
              <a:t></a:t>
            </a:r>
          </a:p>
        </p:txBody>
      </p:sp>
      <p:sp>
        <p:nvSpPr>
          <p:cNvPr id="51216" name="Rectangle 20"/>
          <p:cNvSpPr>
            <a:spLocks noChangeArrowheads="1"/>
          </p:cNvSpPr>
          <p:nvPr/>
        </p:nvSpPr>
        <p:spPr bwMode="auto">
          <a:xfrm>
            <a:off x="2339975" y="1955800"/>
            <a:ext cx="3825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3400" dirty="0">
                <a:latin typeface="+mj-lt"/>
                <a:sym typeface="Symbol" panose="05050102010706020507" pitchFamily="18" charset="2"/>
              </a:rPr>
              <a:t></a:t>
            </a:r>
          </a:p>
        </p:txBody>
      </p:sp>
      <p:sp>
        <p:nvSpPr>
          <p:cNvPr id="51217" name="Text Box 21"/>
          <p:cNvSpPr txBox="1">
            <a:spLocks noChangeArrowheads="1"/>
          </p:cNvSpPr>
          <p:nvPr/>
        </p:nvSpPr>
        <p:spPr bwMode="auto">
          <a:xfrm>
            <a:off x="5003800" y="1989138"/>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b="1" dirty="0">
                <a:latin typeface="+mj-lt"/>
              </a:rPr>
              <a:t>Costo privato</a:t>
            </a:r>
            <a:endParaRPr lang="it-IT" altLang="it-IT" sz="1800" dirty="0">
              <a:latin typeface="+mj-lt"/>
            </a:endParaRPr>
          </a:p>
        </p:txBody>
      </p:sp>
      <p:sp>
        <p:nvSpPr>
          <p:cNvPr id="51218" name="Text Box 22"/>
          <p:cNvSpPr txBox="1">
            <a:spLocks noChangeArrowheads="1"/>
          </p:cNvSpPr>
          <p:nvPr/>
        </p:nvSpPr>
        <p:spPr bwMode="auto">
          <a:xfrm>
            <a:off x="4211638" y="1196975"/>
            <a:ext cx="1728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b="1" dirty="0">
                <a:solidFill>
                  <a:srgbClr val="009900"/>
                </a:solidFill>
                <a:latin typeface="+mj-lt"/>
              </a:rPr>
              <a:t>Costo sociale</a:t>
            </a:r>
            <a:endParaRPr lang="it-IT" altLang="it-IT" sz="1800" dirty="0">
              <a:solidFill>
                <a:srgbClr val="009900"/>
              </a:solidFill>
              <a:latin typeface="+mj-lt"/>
            </a:endParaRPr>
          </a:p>
        </p:txBody>
      </p:sp>
      <p:sp>
        <p:nvSpPr>
          <p:cNvPr id="51219" name="Line 23"/>
          <p:cNvSpPr>
            <a:spLocks noChangeShapeType="1"/>
          </p:cNvSpPr>
          <p:nvPr/>
        </p:nvSpPr>
        <p:spPr bwMode="auto">
          <a:xfrm flipV="1">
            <a:off x="611188" y="4868863"/>
            <a:ext cx="3673475" cy="1584325"/>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20" name="Line 24"/>
          <p:cNvSpPr>
            <a:spLocks noChangeShapeType="1"/>
          </p:cNvSpPr>
          <p:nvPr/>
        </p:nvSpPr>
        <p:spPr bwMode="auto">
          <a:xfrm>
            <a:off x="3563938" y="2708275"/>
            <a:ext cx="0" cy="3744913"/>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21" name="Line 25"/>
          <p:cNvSpPr>
            <a:spLocks noChangeShapeType="1"/>
          </p:cNvSpPr>
          <p:nvPr/>
        </p:nvSpPr>
        <p:spPr bwMode="auto">
          <a:xfrm>
            <a:off x="2484438" y="2276475"/>
            <a:ext cx="0" cy="4176713"/>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22" name="Line 27"/>
          <p:cNvSpPr>
            <a:spLocks noChangeShapeType="1"/>
          </p:cNvSpPr>
          <p:nvPr/>
        </p:nvSpPr>
        <p:spPr bwMode="auto">
          <a:xfrm>
            <a:off x="611188" y="4292600"/>
            <a:ext cx="2952750" cy="2160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23" name="Rectangle 28"/>
          <p:cNvSpPr>
            <a:spLocks noChangeArrowheads="1"/>
          </p:cNvSpPr>
          <p:nvPr/>
        </p:nvSpPr>
        <p:spPr bwMode="auto">
          <a:xfrm>
            <a:off x="2317750" y="5300663"/>
            <a:ext cx="3825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3400" dirty="0">
                <a:latin typeface="+mj-lt"/>
                <a:sym typeface="Symbol" panose="05050102010706020507" pitchFamily="18" charset="2"/>
              </a:rPr>
              <a:t></a:t>
            </a:r>
          </a:p>
        </p:txBody>
      </p:sp>
      <p:sp>
        <p:nvSpPr>
          <p:cNvPr id="51224" name="Text Box 29"/>
          <p:cNvSpPr txBox="1">
            <a:spLocks noChangeArrowheads="1"/>
          </p:cNvSpPr>
          <p:nvPr/>
        </p:nvSpPr>
        <p:spPr bwMode="auto">
          <a:xfrm>
            <a:off x="6443663" y="3357563"/>
            <a:ext cx="108108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dirty="0">
                <a:latin typeface="+mj-lt"/>
              </a:rPr>
              <a:t>Quantità di carta</a:t>
            </a:r>
          </a:p>
        </p:txBody>
      </p:sp>
      <p:sp>
        <p:nvSpPr>
          <p:cNvPr id="51225" name="Text Box 30"/>
          <p:cNvSpPr txBox="1">
            <a:spLocks noChangeArrowheads="1"/>
          </p:cNvSpPr>
          <p:nvPr/>
        </p:nvSpPr>
        <p:spPr bwMode="auto">
          <a:xfrm>
            <a:off x="5148263" y="6092825"/>
            <a:ext cx="3887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600" dirty="0">
                <a:latin typeface="+mj-lt"/>
              </a:rPr>
              <a:t>Inquinamento (quantità di emissione per unità di carta prodotta</a:t>
            </a:r>
          </a:p>
        </p:txBody>
      </p:sp>
      <p:sp>
        <p:nvSpPr>
          <p:cNvPr id="51226" name="Text Box 31"/>
          <p:cNvSpPr txBox="1">
            <a:spLocks noChangeArrowheads="1"/>
          </p:cNvSpPr>
          <p:nvPr/>
        </p:nvSpPr>
        <p:spPr bwMode="auto">
          <a:xfrm>
            <a:off x="0" y="1412875"/>
            <a:ext cx="9572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600" dirty="0">
                <a:latin typeface="+mj-lt"/>
              </a:rPr>
              <a:t>Prezzo della carta</a:t>
            </a:r>
          </a:p>
        </p:txBody>
      </p:sp>
      <p:sp>
        <p:nvSpPr>
          <p:cNvPr id="51227" name="Text Box 32"/>
          <p:cNvSpPr txBox="1">
            <a:spLocks noChangeArrowheads="1"/>
          </p:cNvSpPr>
          <p:nvPr/>
        </p:nvSpPr>
        <p:spPr bwMode="auto">
          <a:xfrm>
            <a:off x="7577138" y="1290638"/>
            <a:ext cx="1603375" cy="923925"/>
          </a:xfrm>
          <a:prstGeom prst="rect">
            <a:avLst/>
          </a:prstGeom>
          <a:solidFill>
            <a:schemeClr val="accent1">
              <a:alpha val="2313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a:latin typeface="+mj-lt"/>
              </a:rPr>
              <a:t>Domanda e Offerta di carta</a:t>
            </a:r>
          </a:p>
        </p:txBody>
      </p:sp>
      <p:sp>
        <p:nvSpPr>
          <p:cNvPr id="51228" name="Text Box 33"/>
          <p:cNvSpPr txBox="1">
            <a:spLocks noChangeArrowheads="1"/>
          </p:cNvSpPr>
          <p:nvPr/>
        </p:nvSpPr>
        <p:spPr bwMode="auto">
          <a:xfrm>
            <a:off x="7451725" y="3789363"/>
            <a:ext cx="1692275" cy="915987"/>
          </a:xfrm>
          <a:prstGeom prst="rect">
            <a:avLst/>
          </a:prstGeom>
          <a:solidFill>
            <a:schemeClr val="accent1">
              <a:alpha val="3019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dirty="0">
                <a:latin typeface="+mj-lt"/>
              </a:rPr>
              <a:t>Domanda e Offerta di Inquinamento</a:t>
            </a:r>
          </a:p>
        </p:txBody>
      </p:sp>
      <p:sp>
        <p:nvSpPr>
          <p:cNvPr id="51229" name="Text Box 34"/>
          <p:cNvSpPr txBox="1">
            <a:spLocks noChangeArrowheads="1"/>
          </p:cNvSpPr>
          <p:nvPr/>
        </p:nvSpPr>
        <p:spPr bwMode="auto">
          <a:xfrm>
            <a:off x="4356100" y="4581525"/>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800" dirty="0">
                <a:solidFill>
                  <a:srgbClr val="FF3399"/>
                </a:solidFill>
                <a:latin typeface="+mj-lt"/>
              </a:rPr>
              <a:t>Costo marginale esterno (es. rimozione del danno)</a:t>
            </a:r>
          </a:p>
        </p:txBody>
      </p:sp>
      <p:sp>
        <p:nvSpPr>
          <p:cNvPr id="51230" name="Text Box 35"/>
          <p:cNvSpPr txBox="1">
            <a:spLocks noChangeArrowheads="1"/>
          </p:cNvSpPr>
          <p:nvPr/>
        </p:nvSpPr>
        <p:spPr bwMode="auto">
          <a:xfrm>
            <a:off x="971550" y="4149725"/>
            <a:ext cx="4030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600" dirty="0">
                <a:solidFill>
                  <a:srgbClr val="000099"/>
                </a:solidFill>
                <a:latin typeface="+mj-lt"/>
              </a:rPr>
              <a:t>Beneficio marginale dell’inquinamento (Costi di abbattimento)</a:t>
            </a:r>
          </a:p>
        </p:txBody>
      </p:sp>
      <p:sp>
        <p:nvSpPr>
          <p:cNvPr id="51231" name="Text Box 36"/>
          <p:cNvSpPr txBox="1">
            <a:spLocks noChangeArrowheads="1"/>
          </p:cNvSpPr>
          <p:nvPr/>
        </p:nvSpPr>
        <p:spPr bwMode="auto">
          <a:xfrm>
            <a:off x="3563938" y="3644900"/>
            <a:ext cx="71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800" dirty="0">
                <a:latin typeface="+mj-lt"/>
              </a:rPr>
              <a:t>Q</a:t>
            </a:r>
            <a:r>
              <a:rPr lang="it-IT" altLang="it-IT" sz="2800" baseline="30000" dirty="0">
                <a:latin typeface="+mj-lt"/>
              </a:rPr>
              <a:t>M</a:t>
            </a:r>
          </a:p>
        </p:txBody>
      </p:sp>
      <p:sp>
        <p:nvSpPr>
          <p:cNvPr id="51232" name="Text Box 37"/>
          <p:cNvSpPr txBox="1">
            <a:spLocks noChangeArrowheads="1"/>
          </p:cNvSpPr>
          <p:nvPr/>
        </p:nvSpPr>
        <p:spPr bwMode="auto">
          <a:xfrm>
            <a:off x="2411413" y="3630613"/>
            <a:ext cx="665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800" b="1" dirty="0">
                <a:latin typeface="+mj-lt"/>
              </a:rPr>
              <a:t>Q</a:t>
            </a:r>
            <a:r>
              <a:rPr lang="it-IT" altLang="it-IT" sz="2800" b="1" baseline="30000" dirty="0">
                <a:latin typeface="+mj-lt"/>
              </a:rPr>
              <a:t>S</a:t>
            </a:r>
          </a:p>
        </p:txBody>
      </p:sp>
      <p:sp>
        <p:nvSpPr>
          <p:cNvPr id="51233" name="Text Box 38"/>
          <p:cNvSpPr txBox="1">
            <a:spLocks noChangeArrowheads="1"/>
          </p:cNvSpPr>
          <p:nvPr/>
        </p:nvSpPr>
        <p:spPr bwMode="auto">
          <a:xfrm>
            <a:off x="3348038" y="6338888"/>
            <a:ext cx="5921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800" dirty="0">
                <a:latin typeface="+mj-lt"/>
              </a:rPr>
              <a:t>I</a:t>
            </a:r>
            <a:r>
              <a:rPr lang="it-IT" altLang="it-IT" sz="2800" baseline="30000" dirty="0">
                <a:latin typeface="+mj-lt"/>
              </a:rPr>
              <a:t>M</a:t>
            </a:r>
          </a:p>
        </p:txBody>
      </p:sp>
      <p:sp>
        <p:nvSpPr>
          <p:cNvPr id="51234" name="Text Box 39"/>
          <p:cNvSpPr txBox="1">
            <a:spLocks noChangeArrowheads="1"/>
          </p:cNvSpPr>
          <p:nvPr/>
        </p:nvSpPr>
        <p:spPr bwMode="auto">
          <a:xfrm>
            <a:off x="2339975" y="6338888"/>
            <a:ext cx="5476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2800" b="1" dirty="0">
                <a:latin typeface="+mj-lt"/>
              </a:rPr>
              <a:t>I</a:t>
            </a:r>
            <a:r>
              <a:rPr lang="it-IT" altLang="it-IT" sz="2800" b="1" baseline="30000" dirty="0">
                <a:latin typeface="+mj-lt"/>
              </a:rPr>
              <a:t>S</a:t>
            </a:r>
          </a:p>
        </p:txBody>
      </p:sp>
      <p:sp>
        <p:nvSpPr>
          <p:cNvPr id="51235" name="Text Box 40"/>
          <p:cNvSpPr txBox="1">
            <a:spLocks noChangeArrowheads="1"/>
          </p:cNvSpPr>
          <p:nvPr/>
        </p:nvSpPr>
        <p:spPr bwMode="auto">
          <a:xfrm>
            <a:off x="684213" y="5397500"/>
            <a:ext cx="14176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it-IT" altLang="it-IT" sz="1600" b="1" dirty="0">
                <a:latin typeface="+mj-lt"/>
              </a:rPr>
              <a:t>OBIETTIVO</a:t>
            </a:r>
          </a:p>
        </p:txBody>
      </p:sp>
      <p:sp>
        <p:nvSpPr>
          <p:cNvPr id="51236" name="Line 41"/>
          <p:cNvSpPr>
            <a:spLocks noChangeShapeType="1"/>
          </p:cNvSpPr>
          <p:nvPr/>
        </p:nvSpPr>
        <p:spPr bwMode="auto">
          <a:xfrm>
            <a:off x="1978025" y="5589588"/>
            <a:ext cx="433388"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37" name="Line 42"/>
          <p:cNvSpPr>
            <a:spLocks noChangeShapeType="1"/>
          </p:cNvSpPr>
          <p:nvPr/>
        </p:nvSpPr>
        <p:spPr bwMode="auto">
          <a:xfrm>
            <a:off x="2411413" y="2492375"/>
            <a:ext cx="0" cy="576263"/>
          </a:xfrm>
          <a:prstGeom prst="line">
            <a:avLst/>
          </a:prstGeom>
          <a:noFill/>
          <a:ln w="19050">
            <a:solidFill>
              <a:srgbClr val="FF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51238" name="Line 44"/>
          <p:cNvSpPr>
            <a:spLocks noChangeShapeType="1"/>
          </p:cNvSpPr>
          <p:nvPr/>
        </p:nvSpPr>
        <p:spPr bwMode="auto">
          <a:xfrm>
            <a:off x="2339975" y="5805488"/>
            <a:ext cx="0" cy="576262"/>
          </a:xfrm>
          <a:prstGeom prst="line">
            <a:avLst/>
          </a:prstGeom>
          <a:noFill/>
          <a:ln w="19050">
            <a:solidFill>
              <a:srgbClr val="FF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atin typeface="+mj-lt"/>
            </a:endParaRPr>
          </a:p>
        </p:txBody>
      </p:sp>
      <p:sp>
        <p:nvSpPr>
          <p:cNvPr id="39" name="Titolo 1"/>
          <p:cNvSpPr txBox="1">
            <a:spLocks/>
          </p:cNvSpPr>
          <p:nvPr/>
        </p:nvSpPr>
        <p:spPr>
          <a:xfrm>
            <a:off x="770731" y="247650"/>
            <a:ext cx="7313613" cy="647700"/>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pPr algn="ctr">
              <a:defRPr/>
            </a:pPr>
            <a:r>
              <a:rPr lang="en-US" altLang="it-IT" kern="0" dirty="0" err="1"/>
              <a:t>L’Ottimo</a:t>
            </a:r>
            <a:r>
              <a:rPr lang="en-US" altLang="it-IT" kern="0" dirty="0"/>
              <a:t> </a:t>
            </a:r>
            <a:r>
              <a:rPr lang="en-US" altLang="it-IT" kern="0" dirty="0" err="1"/>
              <a:t>inquinamento</a:t>
            </a:r>
            <a:r>
              <a:rPr lang="en-US" altLang="it-IT" kern="0" dirty="0"/>
              <a:t> </a:t>
            </a:r>
            <a:endParaRPr lang="it-IT" sz="2000" kern="0" dirty="0"/>
          </a:p>
        </p:txBody>
      </p:sp>
    </p:spTree>
    <p:extLst>
      <p:ext uri="{BB962C8B-B14F-4D97-AF65-F5344CB8AC3E}">
        <p14:creationId xmlns:p14="http://schemas.microsoft.com/office/powerpoint/2010/main" val="1645754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26"/>
                                        </p:tgtEl>
                                        <p:attrNameLst>
                                          <p:attrName>style.visibility</p:attrName>
                                        </p:attrNameLst>
                                      </p:cBhvr>
                                      <p:to>
                                        <p:strVal val="visible"/>
                                      </p:to>
                                    </p:set>
                                    <p:anim calcmode="lin" valueType="num">
                                      <p:cBhvr additive="base">
                                        <p:cTn id="11" dur="500" fill="hold"/>
                                        <p:tgtEl>
                                          <p:spTgt spid="51226"/>
                                        </p:tgtEl>
                                        <p:attrNameLst>
                                          <p:attrName>ppt_x</p:attrName>
                                        </p:attrNameLst>
                                      </p:cBhvr>
                                      <p:tavLst>
                                        <p:tav tm="0">
                                          <p:val>
                                            <p:strVal val="#ppt_x"/>
                                          </p:val>
                                        </p:tav>
                                        <p:tav tm="100000">
                                          <p:val>
                                            <p:strVal val="#ppt_x"/>
                                          </p:val>
                                        </p:tav>
                                      </p:tavLst>
                                    </p:anim>
                                    <p:anim calcmode="lin" valueType="num">
                                      <p:cBhvr additive="base">
                                        <p:cTn id="12" dur="500" fill="hold"/>
                                        <p:tgtEl>
                                          <p:spTgt spid="512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06"/>
                                        </p:tgtEl>
                                        <p:attrNameLst>
                                          <p:attrName>style.visibility</p:attrName>
                                        </p:attrNameLst>
                                      </p:cBhvr>
                                      <p:to>
                                        <p:strVal val="visible"/>
                                      </p:to>
                                    </p:set>
                                    <p:anim calcmode="lin" valueType="num">
                                      <p:cBhvr additive="base">
                                        <p:cTn id="15" dur="500" fill="hold"/>
                                        <p:tgtEl>
                                          <p:spTgt spid="51206"/>
                                        </p:tgtEl>
                                        <p:attrNameLst>
                                          <p:attrName>ppt_x</p:attrName>
                                        </p:attrNameLst>
                                      </p:cBhvr>
                                      <p:tavLst>
                                        <p:tav tm="0">
                                          <p:val>
                                            <p:strVal val="#ppt_x"/>
                                          </p:val>
                                        </p:tav>
                                        <p:tav tm="100000">
                                          <p:val>
                                            <p:strVal val="#ppt_x"/>
                                          </p:val>
                                        </p:tav>
                                      </p:tavLst>
                                    </p:anim>
                                    <p:anim calcmode="lin" valueType="num">
                                      <p:cBhvr additive="base">
                                        <p:cTn id="16" dur="500" fill="hold"/>
                                        <p:tgtEl>
                                          <p:spTgt spid="5120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08"/>
                                        </p:tgtEl>
                                        <p:attrNameLst>
                                          <p:attrName>style.visibility</p:attrName>
                                        </p:attrNameLst>
                                      </p:cBhvr>
                                      <p:to>
                                        <p:strVal val="visible"/>
                                      </p:to>
                                    </p:set>
                                    <p:anim calcmode="lin" valueType="num">
                                      <p:cBhvr additive="base">
                                        <p:cTn id="19" dur="500" fill="hold"/>
                                        <p:tgtEl>
                                          <p:spTgt spid="51208"/>
                                        </p:tgtEl>
                                        <p:attrNameLst>
                                          <p:attrName>ppt_x</p:attrName>
                                        </p:attrNameLst>
                                      </p:cBhvr>
                                      <p:tavLst>
                                        <p:tav tm="0">
                                          <p:val>
                                            <p:strVal val="#ppt_x"/>
                                          </p:val>
                                        </p:tav>
                                        <p:tav tm="100000">
                                          <p:val>
                                            <p:strVal val="#ppt_x"/>
                                          </p:val>
                                        </p:tav>
                                      </p:tavLst>
                                    </p:anim>
                                    <p:anim calcmode="lin" valueType="num">
                                      <p:cBhvr additive="base">
                                        <p:cTn id="20" dur="500" fill="hold"/>
                                        <p:tgtEl>
                                          <p:spTgt spid="5120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24"/>
                                        </p:tgtEl>
                                        <p:attrNameLst>
                                          <p:attrName>style.visibility</p:attrName>
                                        </p:attrNameLst>
                                      </p:cBhvr>
                                      <p:to>
                                        <p:strVal val="visible"/>
                                      </p:to>
                                    </p:set>
                                    <p:anim calcmode="lin" valueType="num">
                                      <p:cBhvr additive="base">
                                        <p:cTn id="23" dur="500" fill="hold"/>
                                        <p:tgtEl>
                                          <p:spTgt spid="51224"/>
                                        </p:tgtEl>
                                        <p:attrNameLst>
                                          <p:attrName>ppt_x</p:attrName>
                                        </p:attrNameLst>
                                      </p:cBhvr>
                                      <p:tavLst>
                                        <p:tav tm="0">
                                          <p:val>
                                            <p:strVal val="#ppt_x"/>
                                          </p:val>
                                        </p:tav>
                                        <p:tav tm="100000">
                                          <p:val>
                                            <p:strVal val="#ppt_x"/>
                                          </p:val>
                                        </p:tav>
                                      </p:tavLst>
                                    </p:anim>
                                    <p:anim calcmode="lin" valueType="num">
                                      <p:cBhvr additive="base">
                                        <p:cTn id="24" dur="500" fill="hold"/>
                                        <p:tgtEl>
                                          <p:spTgt spid="512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07"/>
                                        </p:tgtEl>
                                        <p:attrNameLst>
                                          <p:attrName>style.visibility</p:attrName>
                                        </p:attrNameLst>
                                      </p:cBhvr>
                                      <p:to>
                                        <p:strVal val="visible"/>
                                      </p:to>
                                    </p:set>
                                    <p:anim calcmode="lin" valueType="num">
                                      <p:cBhvr additive="base">
                                        <p:cTn id="27" dur="500" fill="hold"/>
                                        <p:tgtEl>
                                          <p:spTgt spid="51207"/>
                                        </p:tgtEl>
                                        <p:attrNameLst>
                                          <p:attrName>ppt_x</p:attrName>
                                        </p:attrNameLst>
                                      </p:cBhvr>
                                      <p:tavLst>
                                        <p:tav tm="0">
                                          <p:val>
                                            <p:strVal val="#ppt_x"/>
                                          </p:val>
                                        </p:tav>
                                        <p:tav tm="100000">
                                          <p:val>
                                            <p:strVal val="#ppt_x"/>
                                          </p:val>
                                        </p:tav>
                                      </p:tavLst>
                                    </p:anim>
                                    <p:anim calcmode="lin" valueType="num">
                                      <p:cBhvr additive="base">
                                        <p:cTn id="28" dur="500" fill="hold"/>
                                        <p:tgtEl>
                                          <p:spTgt spid="512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12"/>
                                        </p:tgtEl>
                                        <p:attrNameLst>
                                          <p:attrName>style.visibility</p:attrName>
                                        </p:attrNameLst>
                                      </p:cBhvr>
                                      <p:to>
                                        <p:strVal val="visible"/>
                                      </p:to>
                                    </p:set>
                                    <p:anim calcmode="lin" valueType="num">
                                      <p:cBhvr additive="base">
                                        <p:cTn id="31" dur="500" fill="hold"/>
                                        <p:tgtEl>
                                          <p:spTgt spid="51212"/>
                                        </p:tgtEl>
                                        <p:attrNameLst>
                                          <p:attrName>ppt_x</p:attrName>
                                        </p:attrNameLst>
                                      </p:cBhvr>
                                      <p:tavLst>
                                        <p:tav tm="0">
                                          <p:val>
                                            <p:strVal val="#ppt_x"/>
                                          </p:val>
                                        </p:tav>
                                        <p:tav tm="100000">
                                          <p:val>
                                            <p:strVal val="#ppt_x"/>
                                          </p:val>
                                        </p:tav>
                                      </p:tavLst>
                                    </p:anim>
                                    <p:anim calcmode="lin" valueType="num">
                                      <p:cBhvr additive="base">
                                        <p:cTn id="32" dur="500" fill="hold"/>
                                        <p:tgtEl>
                                          <p:spTgt spid="51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11"/>
                                        </p:tgtEl>
                                        <p:attrNameLst>
                                          <p:attrName>style.visibility</p:attrName>
                                        </p:attrNameLst>
                                      </p:cBhvr>
                                      <p:to>
                                        <p:strVal val="visible"/>
                                      </p:to>
                                    </p:set>
                                    <p:anim calcmode="lin" valueType="num">
                                      <p:cBhvr additive="base">
                                        <p:cTn id="35" dur="500" fill="hold"/>
                                        <p:tgtEl>
                                          <p:spTgt spid="51211"/>
                                        </p:tgtEl>
                                        <p:attrNameLst>
                                          <p:attrName>ppt_x</p:attrName>
                                        </p:attrNameLst>
                                      </p:cBhvr>
                                      <p:tavLst>
                                        <p:tav tm="0">
                                          <p:val>
                                            <p:strVal val="#ppt_x"/>
                                          </p:val>
                                        </p:tav>
                                        <p:tav tm="100000">
                                          <p:val>
                                            <p:strVal val="#ppt_x"/>
                                          </p:val>
                                        </p:tav>
                                      </p:tavLst>
                                    </p:anim>
                                    <p:anim calcmode="lin" valueType="num">
                                      <p:cBhvr additive="base">
                                        <p:cTn id="36" dur="500" fill="hold"/>
                                        <p:tgtEl>
                                          <p:spTgt spid="512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217"/>
                                        </p:tgtEl>
                                        <p:attrNameLst>
                                          <p:attrName>style.visibility</p:attrName>
                                        </p:attrNameLst>
                                      </p:cBhvr>
                                      <p:to>
                                        <p:strVal val="visible"/>
                                      </p:to>
                                    </p:set>
                                    <p:anim calcmode="lin" valueType="num">
                                      <p:cBhvr additive="base">
                                        <p:cTn id="39" dur="500" fill="hold"/>
                                        <p:tgtEl>
                                          <p:spTgt spid="51217"/>
                                        </p:tgtEl>
                                        <p:attrNameLst>
                                          <p:attrName>ppt_x</p:attrName>
                                        </p:attrNameLst>
                                      </p:cBhvr>
                                      <p:tavLst>
                                        <p:tav tm="0">
                                          <p:val>
                                            <p:strVal val="#ppt_x"/>
                                          </p:val>
                                        </p:tav>
                                        <p:tav tm="100000">
                                          <p:val>
                                            <p:strVal val="#ppt_x"/>
                                          </p:val>
                                        </p:tav>
                                      </p:tavLst>
                                    </p:anim>
                                    <p:anim calcmode="lin" valueType="num">
                                      <p:cBhvr additive="base">
                                        <p:cTn id="40" dur="500" fill="hold"/>
                                        <p:tgtEl>
                                          <p:spTgt spid="512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227"/>
                                        </p:tgtEl>
                                        <p:attrNameLst>
                                          <p:attrName>style.visibility</p:attrName>
                                        </p:attrNameLst>
                                      </p:cBhvr>
                                      <p:to>
                                        <p:strVal val="visible"/>
                                      </p:to>
                                    </p:set>
                                    <p:anim calcmode="lin" valueType="num">
                                      <p:cBhvr additive="base">
                                        <p:cTn id="43" dur="500" fill="hold"/>
                                        <p:tgtEl>
                                          <p:spTgt spid="51227"/>
                                        </p:tgtEl>
                                        <p:attrNameLst>
                                          <p:attrName>ppt_x</p:attrName>
                                        </p:attrNameLst>
                                      </p:cBhvr>
                                      <p:tavLst>
                                        <p:tav tm="0">
                                          <p:val>
                                            <p:strVal val="#ppt_x"/>
                                          </p:val>
                                        </p:tav>
                                        <p:tav tm="100000">
                                          <p:val>
                                            <p:strVal val="#ppt_x"/>
                                          </p:val>
                                        </p:tav>
                                      </p:tavLst>
                                    </p:anim>
                                    <p:anim calcmode="lin" valueType="num">
                                      <p:cBhvr additive="base">
                                        <p:cTn id="44" dur="500" fill="hold"/>
                                        <p:tgtEl>
                                          <p:spTgt spid="512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215"/>
                                        </p:tgtEl>
                                        <p:attrNameLst>
                                          <p:attrName>style.visibility</p:attrName>
                                        </p:attrNameLst>
                                      </p:cBhvr>
                                      <p:to>
                                        <p:strVal val="visible"/>
                                      </p:to>
                                    </p:set>
                                    <p:anim calcmode="lin" valueType="num">
                                      <p:cBhvr additive="base">
                                        <p:cTn id="47" dur="500" fill="hold"/>
                                        <p:tgtEl>
                                          <p:spTgt spid="51215"/>
                                        </p:tgtEl>
                                        <p:attrNameLst>
                                          <p:attrName>ppt_x</p:attrName>
                                        </p:attrNameLst>
                                      </p:cBhvr>
                                      <p:tavLst>
                                        <p:tav tm="0">
                                          <p:val>
                                            <p:strVal val="#ppt_x"/>
                                          </p:val>
                                        </p:tav>
                                        <p:tav tm="100000">
                                          <p:val>
                                            <p:strVal val="#ppt_x"/>
                                          </p:val>
                                        </p:tav>
                                      </p:tavLst>
                                    </p:anim>
                                    <p:anim calcmode="lin" valueType="num">
                                      <p:cBhvr additive="base">
                                        <p:cTn id="48" dur="500" fill="hold"/>
                                        <p:tgtEl>
                                          <p:spTgt spid="5121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1205"/>
                                        </p:tgtEl>
                                        <p:attrNameLst>
                                          <p:attrName>style.visibility</p:attrName>
                                        </p:attrNameLst>
                                      </p:cBhvr>
                                      <p:to>
                                        <p:strVal val="visible"/>
                                      </p:to>
                                    </p:set>
                                    <p:anim calcmode="lin" valueType="num">
                                      <p:cBhvr additive="base">
                                        <p:cTn id="53" dur="500" fill="hold"/>
                                        <p:tgtEl>
                                          <p:spTgt spid="51205"/>
                                        </p:tgtEl>
                                        <p:attrNameLst>
                                          <p:attrName>ppt_x</p:attrName>
                                        </p:attrNameLst>
                                      </p:cBhvr>
                                      <p:tavLst>
                                        <p:tav tm="0">
                                          <p:val>
                                            <p:strVal val="#ppt_x"/>
                                          </p:val>
                                        </p:tav>
                                        <p:tav tm="100000">
                                          <p:val>
                                            <p:strVal val="#ppt_x"/>
                                          </p:val>
                                        </p:tav>
                                      </p:tavLst>
                                    </p:anim>
                                    <p:anim calcmode="lin" valueType="num">
                                      <p:cBhvr additive="base">
                                        <p:cTn id="54" dur="500" fill="hold"/>
                                        <p:tgtEl>
                                          <p:spTgt spid="5120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1225"/>
                                        </p:tgtEl>
                                        <p:attrNameLst>
                                          <p:attrName>style.visibility</p:attrName>
                                        </p:attrNameLst>
                                      </p:cBhvr>
                                      <p:to>
                                        <p:strVal val="visible"/>
                                      </p:to>
                                    </p:set>
                                    <p:anim calcmode="lin" valueType="num">
                                      <p:cBhvr additive="base">
                                        <p:cTn id="57" dur="500" fill="hold"/>
                                        <p:tgtEl>
                                          <p:spTgt spid="51225"/>
                                        </p:tgtEl>
                                        <p:attrNameLst>
                                          <p:attrName>ppt_x</p:attrName>
                                        </p:attrNameLst>
                                      </p:cBhvr>
                                      <p:tavLst>
                                        <p:tav tm="0">
                                          <p:val>
                                            <p:strVal val="#ppt_x"/>
                                          </p:val>
                                        </p:tav>
                                        <p:tav tm="100000">
                                          <p:val>
                                            <p:strVal val="#ppt_x"/>
                                          </p:val>
                                        </p:tav>
                                      </p:tavLst>
                                    </p:anim>
                                    <p:anim calcmode="lin" valueType="num">
                                      <p:cBhvr additive="base">
                                        <p:cTn id="58" dur="500" fill="hold"/>
                                        <p:tgtEl>
                                          <p:spTgt spid="51225"/>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51219"/>
                                        </p:tgtEl>
                                        <p:attrNameLst>
                                          <p:attrName>style.visibility</p:attrName>
                                        </p:attrNameLst>
                                      </p:cBhvr>
                                      <p:to>
                                        <p:strVal val="visible"/>
                                      </p:to>
                                    </p:set>
                                    <p:anim calcmode="lin" valueType="num">
                                      <p:cBhvr additive="base">
                                        <p:cTn id="63" dur="500" fill="hold"/>
                                        <p:tgtEl>
                                          <p:spTgt spid="51219"/>
                                        </p:tgtEl>
                                        <p:attrNameLst>
                                          <p:attrName>ppt_x</p:attrName>
                                        </p:attrNameLst>
                                      </p:cBhvr>
                                      <p:tavLst>
                                        <p:tav tm="0">
                                          <p:val>
                                            <p:strVal val="#ppt_x"/>
                                          </p:val>
                                        </p:tav>
                                        <p:tav tm="100000">
                                          <p:val>
                                            <p:strVal val="#ppt_x"/>
                                          </p:val>
                                        </p:tav>
                                      </p:tavLst>
                                    </p:anim>
                                    <p:anim calcmode="lin" valueType="num">
                                      <p:cBhvr additive="base">
                                        <p:cTn id="64" dur="500" fill="hold"/>
                                        <p:tgtEl>
                                          <p:spTgt spid="512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229"/>
                                        </p:tgtEl>
                                        <p:attrNameLst>
                                          <p:attrName>style.visibility</p:attrName>
                                        </p:attrNameLst>
                                      </p:cBhvr>
                                      <p:to>
                                        <p:strVal val="visible"/>
                                      </p:to>
                                    </p:set>
                                    <p:anim calcmode="lin" valueType="num">
                                      <p:cBhvr additive="base">
                                        <p:cTn id="67" dur="500" fill="hold"/>
                                        <p:tgtEl>
                                          <p:spTgt spid="51229"/>
                                        </p:tgtEl>
                                        <p:attrNameLst>
                                          <p:attrName>ppt_x</p:attrName>
                                        </p:attrNameLst>
                                      </p:cBhvr>
                                      <p:tavLst>
                                        <p:tav tm="0">
                                          <p:val>
                                            <p:strVal val="#ppt_x"/>
                                          </p:val>
                                        </p:tav>
                                        <p:tav tm="100000">
                                          <p:val>
                                            <p:strVal val="#ppt_x"/>
                                          </p:val>
                                        </p:tav>
                                      </p:tavLst>
                                    </p:anim>
                                    <p:anim calcmode="lin" valueType="num">
                                      <p:cBhvr additive="base">
                                        <p:cTn id="68" dur="500" fill="hold"/>
                                        <p:tgtEl>
                                          <p:spTgt spid="5122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51220"/>
                                        </p:tgtEl>
                                        <p:attrNameLst>
                                          <p:attrName>style.visibility</p:attrName>
                                        </p:attrNameLst>
                                      </p:cBhvr>
                                      <p:to>
                                        <p:strVal val="visible"/>
                                      </p:to>
                                    </p:set>
                                    <p:anim calcmode="lin" valueType="num">
                                      <p:cBhvr additive="base">
                                        <p:cTn id="73" dur="500" fill="hold"/>
                                        <p:tgtEl>
                                          <p:spTgt spid="51220"/>
                                        </p:tgtEl>
                                        <p:attrNameLst>
                                          <p:attrName>ppt_x</p:attrName>
                                        </p:attrNameLst>
                                      </p:cBhvr>
                                      <p:tavLst>
                                        <p:tav tm="0">
                                          <p:val>
                                            <p:strVal val="#ppt_x"/>
                                          </p:val>
                                        </p:tav>
                                        <p:tav tm="100000">
                                          <p:val>
                                            <p:strVal val="#ppt_x"/>
                                          </p:val>
                                        </p:tav>
                                      </p:tavLst>
                                    </p:anim>
                                    <p:anim calcmode="lin" valueType="num">
                                      <p:cBhvr additive="base">
                                        <p:cTn id="74" dur="500" fill="hold"/>
                                        <p:tgtEl>
                                          <p:spTgt spid="512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1231"/>
                                        </p:tgtEl>
                                        <p:attrNameLst>
                                          <p:attrName>style.visibility</p:attrName>
                                        </p:attrNameLst>
                                      </p:cBhvr>
                                      <p:to>
                                        <p:strVal val="visible"/>
                                      </p:to>
                                    </p:set>
                                    <p:anim calcmode="lin" valueType="num">
                                      <p:cBhvr additive="base">
                                        <p:cTn id="77" dur="500" fill="hold"/>
                                        <p:tgtEl>
                                          <p:spTgt spid="51231"/>
                                        </p:tgtEl>
                                        <p:attrNameLst>
                                          <p:attrName>ppt_x</p:attrName>
                                        </p:attrNameLst>
                                      </p:cBhvr>
                                      <p:tavLst>
                                        <p:tav tm="0">
                                          <p:val>
                                            <p:strVal val="#ppt_x"/>
                                          </p:val>
                                        </p:tav>
                                        <p:tav tm="100000">
                                          <p:val>
                                            <p:strVal val="#ppt_x"/>
                                          </p:val>
                                        </p:tav>
                                      </p:tavLst>
                                    </p:anim>
                                    <p:anim calcmode="lin" valueType="num">
                                      <p:cBhvr additive="base">
                                        <p:cTn id="78" dur="500" fill="hold"/>
                                        <p:tgtEl>
                                          <p:spTgt spid="512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1233"/>
                                        </p:tgtEl>
                                        <p:attrNameLst>
                                          <p:attrName>style.visibility</p:attrName>
                                        </p:attrNameLst>
                                      </p:cBhvr>
                                      <p:to>
                                        <p:strVal val="visible"/>
                                      </p:to>
                                    </p:set>
                                    <p:anim calcmode="lin" valueType="num">
                                      <p:cBhvr additive="base">
                                        <p:cTn id="81" dur="500" fill="hold"/>
                                        <p:tgtEl>
                                          <p:spTgt spid="51233"/>
                                        </p:tgtEl>
                                        <p:attrNameLst>
                                          <p:attrName>ppt_x</p:attrName>
                                        </p:attrNameLst>
                                      </p:cBhvr>
                                      <p:tavLst>
                                        <p:tav tm="0">
                                          <p:val>
                                            <p:strVal val="#ppt_x"/>
                                          </p:val>
                                        </p:tav>
                                        <p:tav tm="100000">
                                          <p:val>
                                            <p:strVal val="#ppt_x"/>
                                          </p:val>
                                        </p:tav>
                                      </p:tavLst>
                                    </p:anim>
                                    <p:anim calcmode="lin" valueType="num">
                                      <p:cBhvr additive="base">
                                        <p:cTn id="82" dur="500" fill="hold"/>
                                        <p:tgtEl>
                                          <p:spTgt spid="51233"/>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51209"/>
                                        </p:tgtEl>
                                        <p:attrNameLst>
                                          <p:attrName>style.visibility</p:attrName>
                                        </p:attrNameLst>
                                      </p:cBhvr>
                                      <p:to>
                                        <p:strVal val="visible"/>
                                      </p:to>
                                    </p:set>
                                    <p:anim calcmode="lin" valueType="num">
                                      <p:cBhvr additive="base">
                                        <p:cTn id="87" dur="500" fill="hold"/>
                                        <p:tgtEl>
                                          <p:spTgt spid="51209"/>
                                        </p:tgtEl>
                                        <p:attrNameLst>
                                          <p:attrName>ppt_x</p:attrName>
                                        </p:attrNameLst>
                                      </p:cBhvr>
                                      <p:tavLst>
                                        <p:tav tm="0">
                                          <p:val>
                                            <p:strVal val="#ppt_x"/>
                                          </p:val>
                                        </p:tav>
                                        <p:tav tm="100000">
                                          <p:val>
                                            <p:strVal val="#ppt_x"/>
                                          </p:val>
                                        </p:tav>
                                      </p:tavLst>
                                    </p:anim>
                                    <p:anim calcmode="lin" valueType="num">
                                      <p:cBhvr additive="base">
                                        <p:cTn id="88" dur="500" fill="hold"/>
                                        <p:tgtEl>
                                          <p:spTgt spid="5120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1210"/>
                                        </p:tgtEl>
                                        <p:attrNameLst>
                                          <p:attrName>style.visibility</p:attrName>
                                        </p:attrNameLst>
                                      </p:cBhvr>
                                      <p:to>
                                        <p:strVal val="visible"/>
                                      </p:to>
                                    </p:set>
                                    <p:anim calcmode="lin" valueType="num">
                                      <p:cBhvr additive="base">
                                        <p:cTn id="91" dur="500" fill="hold"/>
                                        <p:tgtEl>
                                          <p:spTgt spid="51210"/>
                                        </p:tgtEl>
                                        <p:attrNameLst>
                                          <p:attrName>ppt_x</p:attrName>
                                        </p:attrNameLst>
                                      </p:cBhvr>
                                      <p:tavLst>
                                        <p:tav tm="0">
                                          <p:val>
                                            <p:strVal val="#ppt_x"/>
                                          </p:val>
                                        </p:tav>
                                        <p:tav tm="100000">
                                          <p:val>
                                            <p:strVal val="#ppt_x"/>
                                          </p:val>
                                        </p:tav>
                                      </p:tavLst>
                                    </p:anim>
                                    <p:anim calcmode="lin" valueType="num">
                                      <p:cBhvr additive="base">
                                        <p:cTn id="92" dur="500" fill="hold"/>
                                        <p:tgtEl>
                                          <p:spTgt spid="5121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1218"/>
                                        </p:tgtEl>
                                        <p:attrNameLst>
                                          <p:attrName>style.visibility</p:attrName>
                                        </p:attrNameLst>
                                      </p:cBhvr>
                                      <p:to>
                                        <p:strVal val="visible"/>
                                      </p:to>
                                    </p:set>
                                    <p:anim calcmode="lin" valueType="num">
                                      <p:cBhvr additive="base">
                                        <p:cTn id="95" dur="500" fill="hold"/>
                                        <p:tgtEl>
                                          <p:spTgt spid="51218"/>
                                        </p:tgtEl>
                                        <p:attrNameLst>
                                          <p:attrName>ppt_x</p:attrName>
                                        </p:attrNameLst>
                                      </p:cBhvr>
                                      <p:tavLst>
                                        <p:tav tm="0">
                                          <p:val>
                                            <p:strVal val="#ppt_x"/>
                                          </p:val>
                                        </p:tav>
                                        <p:tav tm="100000">
                                          <p:val>
                                            <p:strVal val="#ppt_x"/>
                                          </p:val>
                                        </p:tav>
                                      </p:tavLst>
                                    </p:anim>
                                    <p:anim calcmode="lin" valueType="num">
                                      <p:cBhvr additive="base">
                                        <p:cTn id="96" dur="500" fill="hold"/>
                                        <p:tgtEl>
                                          <p:spTgt spid="51218"/>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51214"/>
                                        </p:tgtEl>
                                        <p:attrNameLst>
                                          <p:attrName>style.visibility</p:attrName>
                                        </p:attrNameLst>
                                      </p:cBhvr>
                                      <p:to>
                                        <p:strVal val="visible"/>
                                      </p:to>
                                    </p:set>
                                    <p:anim calcmode="lin" valueType="num">
                                      <p:cBhvr additive="base">
                                        <p:cTn id="101" dur="500" fill="hold"/>
                                        <p:tgtEl>
                                          <p:spTgt spid="51214"/>
                                        </p:tgtEl>
                                        <p:attrNameLst>
                                          <p:attrName>ppt_x</p:attrName>
                                        </p:attrNameLst>
                                      </p:cBhvr>
                                      <p:tavLst>
                                        <p:tav tm="0">
                                          <p:val>
                                            <p:strVal val="#ppt_x"/>
                                          </p:val>
                                        </p:tav>
                                        <p:tav tm="100000">
                                          <p:val>
                                            <p:strVal val="#ppt_x"/>
                                          </p:val>
                                        </p:tav>
                                      </p:tavLst>
                                    </p:anim>
                                    <p:anim calcmode="lin" valueType="num">
                                      <p:cBhvr additive="base">
                                        <p:cTn id="102" dur="500" fill="hold"/>
                                        <p:tgtEl>
                                          <p:spTgt spid="512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1213"/>
                                        </p:tgtEl>
                                        <p:attrNameLst>
                                          <p:attrName>style.visibility</p:attrName>
                                        </p:attrNameLst>
                                      </p:cBhvr>
                                      <p:to>
                                        <p:strVal val="visible"/>
                                      </p:to>
                                    </p:set>
                                    <p:anim calcmode="lin" valueType="num">
                                      <p:cBhvr additive="base">
                                        <p:cTn id="105" dur="500" fill="hold"/>
                                        <p:tgtEl>
                                          <p:spTgt spid="51213"/>
                                        </p:tgtEl>
                                        <p:attrNameLst>
                                          <p:attrName>ppt_x</p:attrName>
                                        </p:attrNameLst>
                                      </p:cBhvr>
                                      <p:tavLst>
                                        <p:tav tm="0">
                                          <p:val>
                                            <p:strVal val="#ppt_x"/>
                                          </p:val>
                                        </p:tav>
                                        <p:tav tm="100000">
                                          <p:val>
                                            <p:strVal val="#ppt_x"/>
                                          </p:val>
                                        </p:tav>
                                      </p:tavLst>
                                    </p:anim>
                                    <p:anim calcmode="lin" valueType="num">
                                      <p:cBhvr additive="base">
                                        <p:cTn id="106" dur="500" fill="hold"/>
                                        <p:tgtEl>
                                          <p:spTgt spid="51213"/>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51216"/>
                                        </p:tgtEl>
                                        <p:attrNameLst>
                                          <p:attrName>style.visibility</p:attrName>
                                        </p:attrNameLst>
                                      </p:cBhvr>
                                      <p:to>
                                        <p:strVal val="visible"/>
                                      </p:to>
                                    </p:set>
                                    <p:anim calcmode="lin" valueType="num">
                                      <p:cBhvr additive="base">
                                        <p:cTn id="111" dur="500" fill="hold"/>
                                        <p:tgtEl>
                                          <p:spTgt spid="51216"/>
                                        </p:tgtEl>
                                        <p:attrNameLst>
                                          <p:attrName>ppt_x</p:attrName>
                                        </p:attrNameLst>
                                      </p:cBhvr>
                                      <p:tavLst>
                                        <p:tav tm="0">
                                          <p:val>
                                            <p:strVal val="#ppt_x"/>
                                          </p:val>
                                        </p:tav>
                                        <p:tav tm="100000">
                                          <p:val>
                                            <p:strVal val="#ppt_x"/>
                                          </p:val>
                                        </p:tav>
                                      </p:tavLst>
                                    </p:anim>
                                    <p:anim calcmode="lin" valueType="num">
                                      <p:cBhvr additive="base">
                                        <p:cTn id="112" dur="500" fill="hold"/>
                                        <p:tgtEl>
                                          <p:spTgt spid="51216"/>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51237"/>
                                        </p:tgtEl>
                                        <p:attrNameLst>
                                          <p:attrName>style.visibility</p:attrName>
                                        </p:attrNameLst>
                                      </p:cBhvr>
                                      <p:to>
                                        <p:strVal val="visible"/>
                                      </p:to>
                                    </p:set>
                                    <p:anim calcmode="lin" valueType="num">
                                      <p:cBhvr additive="base">
                                        <p:cTn id="117" dur="500" fill="hold"/>
                                        <p:tgtEl>
                                          <p:spTgt spid="51237"/>
                                        </p:tgtEl>
                                        <p:attrNameLst>
                                          <p:attrName>ppt_x</p:attrName>
                                        </p:attrNameLst>
                                      </p:cBhvr>
                                      <p:tavLst>
                                        <p:tav tm="0">
                                          <p:val>
                                            <p:strVal val="#ppt_x"/>
                                          </p:val>
                                        </p:tav>
                                        <p:tav tm="100000">
                                          <p:val>
                                            <p:strVal val="#ppt_x"/>
                                          </p:val>
                                        </p:tav>
                                      </p:tavLst>
                                    </p:anim>
                                    <p:anim calcmode="lin" valueType="num">
                                      <p:cBhvr additive="base">
                                        <p:cTn id="118" dur="500" fill="hold"/>
                                        <p:tgtEl>
                                          <p:spTgt spid="51237"/>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nodeType="clickEffect">
                                  <p:stCondLst>
                                    <p:cond delay="0"/>
                                  </p:stCondLst>
                                  <p:childTnLst>
                                    <p:set>
                                      <p:cBhvr>
                                        <p:cTn id="122" dur="1" fill="hold">
                                          <p:stCondLst>
                                            <p:cond delay="0"/>
                                          </p:stCondLst>
                                        </p:cTn>
                                        <p:tgtEl>
                                          <p:spTgt spid="51222"/>
                                        </p:tgtEl>
                                        <p:attrNameLst>
                                          <p:attrName>style.visibility</p:attrName>
                                        </p:attrNameLst>
                                      </p:cBhvr>
                                      <p:to>
                                        <p:strVal val="visible"/>
                                      </p:to>
                                    </p:set>
                                    <p:anim calcmode="lin" valueType="num">
                                      <p:cBhvr additive="base">
                                        <p:cTn id="123" dur="500" fill="hold"/>
                                        <p:tgtEl>
                                          <p:spTgt spid="51222"/>
                                        </p:tgtEl>
                                        <p:attrNameLst>
                                          <p:attrName>ppt_x</p:attrName>
                                        </p:attrNameLst>
                                      </p:cBhvr>
                                      <p:tavLst>
                                        <p:tav tm="0">
                                          <p:val>
                                            <p:strVal val="#ppt_x"/>
                                          </p:val>
                                        </p:tav>
                                        <p:tav tm="100000">
                                          <p:val>
                                            <p:strVal val="#ppt_x"/>
                                          </p:val>
                                        </p:tav>
                                      </p:tavLst>
                                    </p:anim>
                                    <p:anim calcmode="lin" valueType="num">
                                      <p:cBhvr additive="base">
                                        <p:cTn id="124" dur="500" fill="hold"/>
                                        <p:tgtEl>
                                          <p:spTgt spid="5122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230"/>
                                        </p:tgtEl>
                                        <p:attrNameLst>
                                          <p:attrName>style.visibility</p:attrName>
                                        </p:attrNameLst>
                                      </p:cBhvr>
                                      <p:to>
                                        <p:strVal val="visible"/>
                                      </p:to>
                                    </p:set>
                                    <p:anim calcmode="lin" valueType="num">
                                      <p:cBhvr additive="base">
                                        <p:cTn id="127" dur="500" fill="hold"/>
                                        <p:tgtEl>
                                          <p:spTgt spid="51230"/>
                                        </p:tgtEl>
                                        <p:attrNameLst>
                                          <p:attrName>ppt_x</p:attrName>
                                        </p:attrNameLst>
                                      </p:cBhvr>
                                      <p:tavLst>
                                        <p:tav tm="0">
                                          <p:val>
                                            <p:strVal val="#ppt_x"/>
                                          </p:val>
                                        </p:tav>
                                        <p:tav tm="100000">
                                          <p:val>
                                            <p:strVal val="#ppt_x"/>
                                          </p:val>
                                        </p:tav>
                                      </p:tavLst>
                                    </p:anim>
                                    <p:anim calcmode="lin" valueType="num">
                                      <p:cBhvr additive="base">
                                        <p:cTn id="128" dur="500" fill="hold"/>
                                        <p:tgtEl>
                                          <p:spTgt spid="51230"/>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51221"/>
                                        </p:tgtEl>
                                        <p:attrNameLst>
                                          <p:attrName>style.visibility</p:attrName>
                                        </p:attrNameLst>
                                      </p:cBhvr>
                                      <p:to>
                                        <p:strVal val="visible"/>
                                      </p:to>
                                    </p:set>
                                    <p:anim calcmode="lin" valueType="num">
                                      <p:cBhvr additive="base">
                                        <p:cTn id="133" dur="500" fill="hold"/>
                                        <p:tgtEl>
                                          <p:spTgt spid="51221"/>
                                        </p:tgtEl>
                                        <p:attrNameLst>
                                          <p:attrName>ppt_x</p:attrName>
                                        </p:attrNameLst>
                                      </p:cBhvr>
                                      <p:tavLst>
                                        <p:tav tm="0">
                                          <p:val>
                                            <p:strVal val="#ppt_x"/>
                                          </p:val>
                                        </p:tav>
                                        <p:tav tm="100000">
                                          <p:val>
                                            <p:strVal val="#ppt_x"/>
                                          </p:val>
                                        </p:tav>
                                      </p:tavLst>
                                    </p:anim>
                                    <p:anim calcmode="lin" valueType="num">
                                      <p:cBhvr additive="base">
                                        <p:cTn id="134" dur="500" fill="hold"/>
                                        <p:tgtEl>
                                          <p:spTgt spid="51221"/>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1232"/>
                                        </p:tgtEl>
                                        <p:attrNameLst>
                                          <p:attrName>style.visibility</p:attrName>
                                        </p:attrNameLst>
                                      </p:cBhvr>
                                      <p:to>
                                        <p:strVal val="visible"/>
                                      </p:to>
                                    </p:set>
                                    <p:anim calcmode="lin" valueType="num">
                                      <p:cBhvr additive="base">
                                        <p:cTn id="139" dur="500" fill="hold"/>
                                        <p:tgtEl>
                                          <p:spTgt spid="51232"/>
                                        </p:tgtEl>
                                        <p:attrNameLst>
                                          <p:attrName>ppt_x</p:attrName>
                                        </p:attrNameLst>
                                      </p:cBhvr>
                                      <p:tavLst>
                                        <p:tav tm="0">
                                          <p:val>
                                            <p:strVal val="#ppt_x"/>
                                          </p:val>
                                        </p:tav>
                                        <p:tav tm="100000">
                                          <p:val>
                                            <p:strVal val="#ppt_x"/>
                                          </p:val>
                                        </p:tav>
                                      </p:tavLst>
                                    </p:anim>
                                    <p:anim calcmode="lin" valueType="num">
                                      <p:cBhvr additive="base">
                                        <p:cTn id="140" dur="500" fill="hold"/>
                                        <p:tgtEl>
                                          <p:spTgt spid="5123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1234"/>
                                        </p:tgtEl>
                                        <p:attrNameLst>
                                          <p:attrName>style.visibility</p:attrName>
                                        </p:attrNameLst>
                                      </p:cBhvr>
                                      <p:to>
                                        <p:strVal val="visible"/>
                                      </p:to>
                                    </p:set>
                                    <p:anim calcmode="lin" valueType="num">
                                      <p:cBhvr additive="base">
                                        <p:cTn id="143" dur="500" fill="hold"/>
                                        <p:tgtEl>
                                          <p:spTgt spid="51234"/>
                                        </p:tgtEl>
                                        <p:attrNameLst>
                                          <p:attrName>ppt_x</p:attrName>
                                        </p:attrNameLst>
                                      </p:cBhvr>
                                      <p:tavLst>
                                        <p:tav tm="0">
                                          <p:val>
                                            <p:strVal val="#ppt_x"/>
                                          </p:val>
                                        </p:tav>
                                        <p:tav tm="100000">
                                          <p:val>
                                            <p:strVal val="#ppt_x"/>
                                          </p:val>
                                        </p:tav>
                                      </p:tavLst>
                                    </p:anim>
                                    <p:anim calcmode="lin" valueType="num">
                                      <p:cBhvr additive="base">
                                        <p:cTn id="144" dur="500" fill="hold"/>
                                        <p:tgtEl>
                                          <p:spTgt spid="51234"/>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nodeType="clickEffect">
                                  <p:stCondLst>
                                    <p:cond delay="0"/>
                                  </p:stCondLst>
                                  <p:childTnLst>
                                    <p:set>
                                      <p:cBhvr>
                                        <p:cTn id="148" dur="1" fill="hold">
                                          <p:stCondLst>
                                            <p:cond delay="0"/>
                                          </p:stCondLst>
                                        </p:cTn>
                                        <p:tgtEl>
                                          <p:spTgt spid="51238"/>
                                        </p:tgtEl>
                                        <p:attrNameLst>
                                          <p:attrName>style.visibility</p:attrName>
                                        </p:attrNameLst>
                                      </p:cBhvr>
                                      <p:to>
                                        <p:strVal val="visible"/>
                                      </p:to>
                                    </p:set>
                                    <p:anim calcmode="lin" valueType="num">
                                      <p:cBhvr additive="base">
                                        <p:cTn id="149" dur="500" fill="hold"/>
                                        <p:tgtEl>
                                          <p:spTgt spid="51238"/>
                                        </p:tgtEl>
                                        <p:attrNameLst>
                                          <p:attrName>ppt_x</p:attrName>
                                        </p:attrNameLst>
                                      </p:cBhvr>
                                      <p:tavLst>
                                        <p:tav tm="0">
                                          <p:val>
                                            <p:strVal val="#ppt_x"/>
                                          </p:val>
                                        </p:tav>
                                        <p:tav tm="100000">
                                          <p:val>
                                            <p:strVal val="#ppt_x"/>
                                          </p:val>
                                        </p:tav>
                                      </p:tavLst>
                                    </p:anim>
                                    <p:anim calcmode="lin" valueType="num">
                                      <p:cBhvr additive="base">
                                        <p:cTn id="150" dur="500" fill="hold"/>
                                        <p:tgtEl>
                                          <p:spTgt spid="51238"/>
                                        </p:tgtEl>
                                        <p:attrNameLst>
                                          <p:attrName>ppt_y</p:attrName>
                                        </p:attrNameLst>
                                      </p:cBhvr>
                                      <p:tavLst>
                                        <p:tav tm="0">
                                          <p:val>
                                            <p:strVal val="1+#ppt_h/2"/>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51223"/>
                                        </p:tgtEl>
                                        <p:attrNameLst>
                                          <p:attrName>style.visibility</p:attrName>
                                        </p:attrNameLst>
                                      </p:cBhvr>
                                      <p:to>
                                        <p:strVal val="visible"/>
                                      </p:to>
                                    </p:set>
                                    <p:anim calcmode="lin" valueType="num">
                                      <p:cBhvr additive="base">
                                        <p:cTn id="155" dur="500" fill="hold"/>
                                        <p:tgtEl>
                                          <p:spTgt spid="51223"/>
                                        </p:tgtEl>
                                        <p:attrNameLst>
                                          <p:attrName>ppt_x</p:attrName>
                                        </p:attrNameLst>
                                      </p:cBhvr>
                                      <p:tavLst>
                                        <p:tav tm="0">
                                          <p:val>
                                            <p:strVal val="#ppt_x"/>
                                          </p:val>
                                        </p:tav>
                                        <p:tav tm="100000">
                                          <p:val>
                                            <p:strVal val="#ppt_x"/>
                                          </p:val>
                                        </p:tav>
                                      </p:tavLst>
                                    </p:anim>
                                    <p:anim calcmode="lin" valueType="num">
                                      <p:cBhvr additive="base">
                                        <p:cTn id="156" dur="500" fill="hold"/>
                                        <p:tgtEl>
                                          <p:spTgt spid="5122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1235"/>
                                        </p:tgtEl>
                                        <p:attrNameLst>
                                          <p:attrName>style.visibility</p:attrName>
                                        </p:attrNameLst>
                                      </p:cBhvr>
                                      <p:to>
                                        <p:strVal val="visible"/>
                                      </p:to>
                                    </p:set>
                                    <p:anim calcmode="lin" valueType="num">
                                      <p:cBhvr additive="base">
                                        <p:cTn id="159" dur="500" fill="hold"/>
                                        <p:tgtEl>
                                          <p:spTgt spid="51235"/>
                                        </p:tgtEl>
                                        <p:attrNameLst>
                                          <p:attrName>ppt_x</p:attrName>
                                        </p:attrNameLst>
                                      </p:cBhvr>
                                      <p:tavLst>
                                        <p:tav tm="0">
                                          <p:val>
                                            <p:strVal val="#ppt_x"/>
                                          </p:val>
                                        </p:tav>
                                        <p:tav tm="100000">
                                          <p:val>
                                            <p:strVal val="#ppt_x"/>
                                          </p:val>
                                        </p:tav>
                                      </p:tavLst>
                                    </p:anim>
                                    <p:anim calcmode="lin" valueType="num">
                                      <p:cBhvr additive="base">
                                        <p:cTn id="160" dur="500" fill="hold"/>
                                        <p:tgtEl>
                                          <p:spTgt spid="51235"/>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1236"/>
                                        </p:tgtEl>
                                        <p:attrNameLst>
                                          <p:attrName>style.visibility</p:attrName>
                                        </p:attrNameLst>
                                      </p:cBhvr>
                                      <p:to>
                                        <p:strVal val="visible"/>
                                      </p:to>
                                    </p:set>
                                    <p:anim calcmode="lin" valueType="num">
                                      <p:cBhvr additive="base">
                                        <p:cTn id="163" dur="500" fill="hold"/>
                                        <p:tgtEl>
                                          <p:spTgt spid="51236"/>
                                        </p:tgtEl>
                                        <p:attrNameLst>
                                          <p:attrName>ppt_x</p:attrName>
                                        </p:attrNameLst>
                                      </p:cBhvr>
                                      <p:tavLst>
                                        <p:tav tm="0">
                                          <p:val>
                                            <p:strVal val="#ppt_x"/>
                                          </p:val>
                                        </p:tav>
                                        <p:tav tm="100000">
                                          <p:val>
                                            <p:strVal val="#ppt_x"/>
                                          </p:val>
                                        </p:tav>
                                      </p:tavLst>
                                    </p:anim>
                                    <p:anim calcmode="lin" valueType="num">
                                      <p:cBhvr additive="base">
                                        <p:cTn id="164" dur="500" fill="hold"/>
                                        <p:tgtEl>
                                          <p:spTgt spid="51236"/>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51228"/>
                                        </p:tgtEl>
                                        <p:attrNameLst>
                                          <p:attrName>style.visibility</p:attrName>
                                        </p:attrNameLst>
                                      </p:cBhvr>
                                      <p:to>
                                        <p:strVal val="visible"/>
                                      </p:to>
                                    </p:set>
                                    <p:anim calcmode="lin" valueType="num">
                                      <p:cBhvr additive="base">
                                        <p:cTn id="169" dur="500" fill="hold"/>
                                        <p:tgtEl>
                                          <p:spTgt spid="51228"/>
                                        </p:tgtEl>
                                        <p:attrNameLst>
                                          <p:attrName>ppt_x</p:attrName>
                                        </p:attrNameLst>
                                      </p:cBhvr>
                                      <p:tavLst>
                                        <p:tav tm="0">
                                          <p:val>
                                            <p:strVal val="#ppt_x"/>
                                          </p:val>
                                        </p:tav>
                                        <p:tav tm="100000">
                                          <p:val>
                                            <p:strVal val="#ppt_x"/>
                                          </p:val>
                                        </p:tav>
                                      </p:tavLst>
                                    </p:anim>
                                    <p:anim calcmode="lin" valueType="num">
                                      <p:cBhvr additive="base">
                                        <p:cTn id="170" dur="500" fill="hold"/>
                                        <p:tgtEl>
                                          <p:spTgt spid="51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p:bldP spid="51211" grpId="0"/>
      <p:bldP spid="51212" grpId="0"/>
      <p:bldP spid="51213" grpId="0"/>
      <p:bldP spid="51215" grpId="0"/>
      <p:bldP spid="51216" grpId="0"/>
      <p:bldP spid="51217" grpId="0"/>
      <p:bldP spid="51218" grpId="0"/>
      <p:bldP spid="51223" grpId="0"/>
      <p:bldP spid="51224" grpId="0"/>
      <p:bldP spid="51225" grpId="0"/>
      <p:bldP spid="51226" grpId="0"/>
      <p:bldP spid="51227" grpId="0" animBg="1"/>
      <p:bldP spid="51228" grpId="0" animBg="1"/>
      <p:bldP spid="51229" grpId="0"/>
      <p:bldP spid="51230" grpId="0"/>
      <p:bldP spid="51231" grpId="0"/>
      <p:bldP spid="51232" grpId="0"/>
      <p:bldP spid="51233" grpId="0"/>
      <p:bldP spid="51234" grpId="0"/>
      <p:bldP spid="512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AutoShape 2"/>
          <p:cNvSpPr>
            <a:spLocks noChangeArrowheads="1"/>
          </p:cNvSpPr>
          <p:nvPr/>
        </p:nvSpPr>
        <p:spPr bwMode="auto">
          <a:xfrm flipH="1">
            <a:off x="3276600" y="2743200"/>
            <a:ext cx="2971800" cy="1981200"/>
          </a:xfrm>
          <a:prstGeom prst="rtTriangle">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72707" name="Rectangle 3"/>
          <p:cNvSpPr>
            <a:spLocks noGrp="1" noChangeArrowheads="1"/>
          </p:cNvSpPr>
          <p:nvPr>
            <p:ph type="title"/>
          </p:nvPr>
        </p:nvSpPr>
        <p:spPr/>
        <p:txBody>
          <a:bodyPr/>
          <a:lstStyle/>
          <a:p>
            <a:pPr eaLnBrk="1" hangingPunct="1"/>
            <a:r>
              <a:rPr lang="en-US" altLang="it-IT"/>
              <a:t>Ottimo Inquinamento</a:t>
            </a:r>
          </a:p>
        </p:txBody>
      </p:sp>
      <p:sp>
        <p:nvSpPr>
          <p:cNvPr id="72708" name="Rectangle 4"/>
          <p:cNvSpPr>
            <a:spLocks noGrp="1" noChangeArrowheads="1"/>
          </p:cNvSpPr>
          <p:nvPr>
            <p:ph type="body" idx="1"/>
          </p:nvPr>
        </p:nvSpPr>
        <p:spPr>
          <a:xfrm>
            <a:off x="457200" y="1371600"/>
            <a:ext cx="8229600" cy="731838"/>
          </a:xfrm>
        </p:spPr>
        <p:txBody>
          <a:bodyPr/>
          <a:lstStyle/>
          <a:p>
            <a:pPr eaLnBrk="1" hangingPunct="1"/>
            <a:r>
              <a:rPr lang="en-US" altLang="it-IT" sz="2000"/>
              <a:t>Optimal level is one which minimizes total social costs</a:t>
            </a:r>
          </a:p>
          <a:p>
            <a:pPr lvl="1" eaLnBrk="1" hangingPunct="1"/>
            <a:r>
              <a:rPr lang="en-US" altLang="it-IT" sz="1800"/>
              <a:t>Occurs where MD = MAC</a:t>
            </a:r>
          </a:p>
        </p:txBody>
      </p:sp>
      <p:sp>
        <p:nvSpPr>
          <p:cNvPr id="231429" name="AutoShape 5"/>
          <p:cNvSpPr>
            <a:spLocks noChangeArrowheads="1"/>
          </p:cNvSpPr>
          <p:nvPr/>
        </p:nvSpPr>
        <p:spPr bwMode="auto">
          <a:xfrm>
            <a:off x="4495800" y="3962400"/>
            <a:ext cx="1752600" cy="762000"/>
          </a:xfrm>
          <a:prstGeom prst="rtTriangle">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231430" name="AutoShape 6"/>
          <p:cNvSpPr>
            <a:spLocks noChangeArrowheads="1"/>
          </p:cNvSpPr>
          <p:nvPr/>
        </p:nvSpPr>
        <p:spPr bwMode="auto">
          <a:xfrm flipH="1">
            <a:off x="3276600" y="3886200"/>
            <a:ext cx="1219200" cy="838200"/>
          </a:xfrm>
          <a:prstGeom prst="rtTriangle">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231431" name="Line 7"/>
          <p:cNvSpPr>
            <a:spLocks noChangeShapeType="1"/>
          </p:cNvSpPr>
          <p:nvPr/>
        </p:nvSpPr>
        <p:spPr bwMode="auto">
          <a:xfrm>
            <a:off x="2819400" y="22860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32" name="Line 8"/>
          <p:cNvSpPr>
            <a:spLocks noChangeShapeType="1"/>
          </p:cNvSpPr>
          <p:nvPr/>
        </p:nvSpPr>
        <p:spPr bwMode="auto">
          <a:xfrm>
            <a:off x="2819400" y="47244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33" name="Text Box 9"/>
          <p:cNvSpPr txBox="1">
            <a:spLocks noChangeArrowheads="1"/>
          </p:cNvSpPr>
          <p:nvPr/>
        </p:nvSpPr>
        <p:spPr bwMode="auto">
          <a:xfrm>
            <a:off x="6781800" y="4572000"/>
            <a:ext cx="98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Emissions</a:t>
            </a:r>
          </a:p>
        </p:txBody>
      </p:sp>
      <p:sp>
        <p:nvSpPr>
          <p:cNvPr id="231434" name="Text Box 10"/>
          <p:cNvSpPr txBox="1">
            <a:spLocks noChangeArrowheads="1"/>
          </p:cNvSpPr>
          <p:nvPr/>
        </p:nvSpPr>
        <p:spPr bwMode="auto">
          <a:xfrm>
            <a:off x="2498725" y="2198688"/>
            <a:ext cx="32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600"/>
              <a:t>$</a:t>
            </a:r>
          </a:p>
        </p:txBody>
      </p:sp>
      <p:sp>
        <p:nvSpPr>
          <p:cNvPr id="231435" name="Text Box 11"/>
          <p:cNvSpPr txBox="1">
            <a:spLocks noChangeArrowheads="1"/>
          </p:cNvSpPr>
          <p:nvPr/>
        </p:nvSpPr>
        <p:spPr bwMode="auto">
          <a:xfrm>
            <a:off x="6400800" y="2411413"/>
            <a:ext cx="52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MD</a:t>
            </a:r>
            <a:r>
              <a:rPr lang="en-US" altLang="it-IT" sz="1400" baseline="-25000"/>
              <a:t>1</a:t>
            </a:r>
          </a:p>
        </p:txBody>
      </p:sp>
      <p:sp>
        <p:nvSpPr>
          <p:cNvPr id="231436" name="Text Box 12"/>
          <p:cNvSpPr txBox="1">
            <a:spLocks noChangeArrowheads="1"/>
          </p:cNvSpPr>
          <p:nvPr/>
        </p:nvSpPr>
        <p:spPr bwMode="auto">
          <a:xfrm>
            <a:off x="3048000" y="302101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MAC</a:t>
            </a:r>
            <a:r>
              <a:rPr lang="en-US" altLang="it-IT" sz="1400" baseline="-25000"/>
              <a:t>1</a:t>
            </a:r>
          </a:p>
        </p:txBody>
      </p:sp>
      <p:sp>
        <p:nvSpPr>
          <p:cNvPr id="231437" name="Text Box 13"/>
          <p:cNvSpPr txBox="1">
            <a:spLocks noChangeArrowheads="1"/>
          </p:cNvSpPr>
          <p:nvPr/>
        </p:nvSpPr>
        <p:spPr bwMode="auto">
          <a:xfrm>
            <a:off x="2286000" y="3810000"/>
            <a:ext cx="49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$10</a:t>
            </a:r>
          </a:p>
        </p:txBody>
      </p:sp>
      <p:sp>
        <p:nvSpPr>
          <p:cNvPr id="231438" name="Line 14"/>
          <p:cNvSpPr>
            <a:spLocks noChangeShapeType="1"/>
          </p:cNvSpPr>
          <p:nvPr/>
        </p:nvSpPr>
        <p:spPr bwMode="auto">
          <a:xfrm flipV="1">
            <a:off x="4495800" y="3962400"/>
            <a:ext cx="0" cy="762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231439" name="Line 15"/>
          <p:cNvSpPr>
            <a:spLocks noChangeShapeType="1"/>
          </p:cNvSpPr>
          <p:nvPr/>
        </p:nvSpPr>
        <p:spPr bwMode="auto">
          <a:xfrm>
            <a:off x="2819400" y="3962400"/>
            <a:ext cx="1676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231440" name="Text Box 16"/>
          <p:cNvSpPr txBox="1">
            <a:spLocks noChangeArrowheads="1"/>
          </p:cNvSpPr>
          <p:nvPr/>
        </p:nvSpPr>
        <p:spPr bwMode="auto">
          <a:xfrm>
            <a:off x="4267200" y="4724400"/>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200</a:t>
            </a:r>
            <a:endParaRPr lang="en-US" altLang="it-IT" sz="1400" baseline="-25000"/>
          </a:p>
        </p:txBody>
      </p:sp>
      <p:sp>
        <p:nvSpPr>
          <p:cNvPr id="231441" name="Text Box 17"/>
          <p:cNvSpPr txBox="1">
            <a:spLocks noChangeArrowheads="1"/>
          </p:cNvSpPr>
          <p:nvPr/>
        </p:nvSpPr>
        <p:spPr bwMode="auto">
          <a:xfrm>
            <a:off x="3048000" y="4724400"/>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75</a:t>
            </a:r>
          </a:p>
        </p:txBody>
      </p:sp>
      <p:sp>
        <p:nvSpPr>
          <p:cNvPr id="231442" name="Line 18"/>
          <p:cNvSpPr>
            <a:spLocks noChangeShapeType="1"/>
          </p:cNvSpPr>
          <p:nvPr/>
        </p:nvSpPr>
        <p:spPr bwMode="auto">
          <a:xfrm flipV="1">
            <a:off x="6248400" y="2743200"/>
            <a:ext cx="0" cy="1905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231443" name="Line 19"/>
          <p:cNvSpPr>
            <a:spLocks noChangeShapeType="1"/>
          </p:cNvSpPr>
          <p:nvPr/>
        </p:nvSpPr>
        <p:spPr bwMode="auto">
          <a:xfrm flipH="1" flipV="1">
            <a:off x="2819400" y="3200400"/>
            <a:ext cx="342900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44" name="Line 20"/>
          <p:cNvSpPr>
            <a:spLocks noChangeShapeType="1"/>
          </p:cNvSpPr>
          <p:nvPr/>
        </p:nvSpPr>
        <p:spPr bwMode="auto">
          <a:xfrm flipV="1">
            <a:off x="3276600" y="2667000"/>
            <a:ext cx="3124200" cy="2057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45" name="Oval 21"/>
          <p:cNvSpPr>
            <a:spLocks noChangeArrowheads="1"/>
          </p:cNvSpPr>
          <p:nvPr/>
        </p:nvSpPr>
        <p:spPr bwMode="auto">
          <a:xfrm>
            <a:off x="6172200" y="4648200"/>
            <a:ext cx="152400" cy="152400"/>
          </a:xfrm>
          <a:prstGeom prst="ellipse">
            <a:avLst/>
          </a:prstGeom>
          <a:solidFill>
            <a:srgbClr val="FFCC00"/>
          </a:solidFill>
          <a:ln w="9525">
            <a:solidFill>
              <a:schemeClr val="tx1"/>
            </a:solidFill>
            <a:round/>
            <a:headEnd/>
            <a:tailEnd/>
          </a:ln>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231446" name="Text Box 22"/>
          <p:cNvSpPr txBox="1">
            <a:spLocks noChangeArrowheads="1"/>
          </p:cNvSpPr>
          <p:nvPr/>
        </p:nvSpPr>
        <p:spPr bwMode="auto">
          <a:xfrm>
            <a:off x="5943600" y="4800600"/>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450</a:t>
            </a:r>
            <a:endParaRPr lang="en-US" altLang="it-IT" sz="1400" baseline="-25000"/>
          </a:p>
        </p:txBody>
      </p:sp>
      <p:sp>
        <p:nvSpPr>
          <p:cNvPr id="231447" name="AutoShape 23"/>
          <p:cNvSpPr>
            <a:spLocks noChangeArrowheads="1"/>
          </p:cNvSpPr>
          <p:nvPr/>
        </p:nvSpPr>
        <p:spPr bwMode="auto">
          <a:xfrm>
            <a:off x="2819400" y="3200400"/>
            <a:ext cx="3429000" cy="1524000"/>
          </a:xfrm>
          <a:prstGeom prst="rtTriangle">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231448" name="Text Box 24"/>
          <p:cNvSpPr txBox="1">
            <a:spLocks noChangeArrowheads="1"/>
          </p:cNvSpPr>
          <p:nvPr/>
        </p:nvSpPr>
        <p:spPr bwMode="auto">
          <a:xfrm>
            <a:off x="3886200" y="4343400"/>
            <a:ext cx="461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200" b="1"/>
              <a:t>TD</a:t>
            </a:r>
            <a:r>
              <a:rPr lang="en-US" altLang="it-IT" sz="1200" b="1" baseline="-25000"/>
              <a:t>1</a:t>
            </a:r>
          </a:p>
        </p:txBody>
      </p:sp>
      <p:sp>
        <p:nvSpPr>
          <p:cNvPr id="231449" name="Text Box 25"/>
          <p:cNvSpPr txBox="1">
            <a:spLocks noChangeArrowheads="1"/>
          </p:cNvSpPr>
          <p:nvPr/>
        </p:nvSpPr>
        <p:spPr bwMode="auto">
          <a:xfrm>
            <a:off x="4572000" y="4343400"/>
            <a:ext cx="557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200" b="1"/>
              <a:t>TAC</a:t>
            </a:r>
            <a:r>
              <a:rPr lang="en-US" altLang="it-IT" sz="1200" b="1" baseline="-25000"/>
              <a:t>1</a:t>
            </a:r>
          </a:p>
        </p:txBody>
      </p:sp>
      <p:sp>
        <p:nvSpPr>
          <p:cNvPr id="231450" name="Text Box 26"/>
          <p:cNvSpPr txBox="1">
            <a:spLocks noChangeArrowheads="1"/>
          </p:cNvSpPr>
          <p:nvPr/>
        </p:nvSpPr>
        <p:spPr bwMode="auto">
          <a:xfrm>
            <a:off x="1676400" y="5410200"/>
            <a:ext cx="2982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800"/>
              <a:t>TD</a:t>
            </a:r>
            <a:r>
              <a:rPr lang="en-US" altLang="it-IT" sz="1800" baseline="-25000"/>
              <a:t>1</a:t>
            </a:r>
            <a:r>
              <a:rPr lang="en-US" altLang="it-IT" sz="1800"/>
              <a:t> = (10)(125)(.5) = $625</a:t>
            </a:r>
          </a:p>
        </p:txBody>
      </p:sp>
      <p:sp>
        <p:nvSpPr>
          <p:cNvPr id="231451" name="Text Box 27"/>
          <p:cNvSpPr txBox="1">
            <a:spLocks noChangeArrowheads="1"/>
          </p:cNvSpPr>
          <p:nvPr/>
        </p:nvSpPr>
        <p:spPr bwMode="auto">
          <a:xfrm>
            <a:off x="1676400" y="5867400"/>
            <a:ext cx="3262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800"/>
              <a:t>TAC</a:t>
            </a:r>
            <a:r>
              <a:rPr lang="en-US" altLang="it-IT" sz="1800" baseline="-25000"/>
              <a:t>1</a:t>
            </a:r>
            <a:r>
              <a:rPr lang="en-US" altLang="it-IT" sz="1800"/>
              <a:t> = (10)(250)(.5) = $1250</a:t>
            </a:r>
          </a:p>
        </p:txBody>
      </p:sp>
      <p:sp>
        <p:nvSpPr>
          <p:cNvPr id="231452" name="Text Box 28"/>
          <p:cNvSpPr txBox="1">
            <a:spLocks noChangeArrowheads="1"/>
          </p:cNvSpPr>
          <p:nvPr/>
        </p:nvSpPr>
        <p:spPr bwMode="auto">
          <a:xfrm>
            <a:off x="1692275" y="6324600"/>
            <a:ext cx="4214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800"/>
              <a:t>Total Social Cost = TD + TAC = $1875</a:t>
            </a:r>
          </a:p>
        </p:txBody>
      </p:sp>
      <p:sp>
        <p:nvSpPr>
          <p:cNvPr id="231453" name="Rectangle 29"/>
          <p:cNvSpPr>
            <a:spLocks noChangeArrowheads="1"/>
          </p:cNvSpPr>
          <p:nvPr/>
        </p:nvSpPr>
        <p:spPr bwMode="auto">
          <a:xfrm>
            <a:off x="2362200" y="5334000"/>
            <a:ext cx="2362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231454" name="Rectangle 30"/>
          <p:cNvSpPr>
            <a:spLocks noChangeArrowheads="1"/>
          </p:cNvSpPr>
          <p:nvPr/>
        </p:nvSpPr>
        <p:spPr bwMode="auto">
          <a:xfrm>
            <a:off x="2514600" y="5791200"/>
            <a:ext cx="2438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endParaRPr lang="it-IT" altLang="it-IT" sz="1800">
              <a:latin typeface="Verdana" pitchFamily="34" charset="0"/>
            </a:endParaRPr>
          </a:p>
        </p:txBody>
      </p:sp>
      <p:sp>
        <p:nvSpPr>
          <p:cNvPr id="231455" name="Text Box 31"/>
          <p:cNvSpPr txBox="1">
            <a:spLocks noChangeArrowheads="1"/>
          </p:cNvSpPr>
          <p:nvPr/>
        </p:nvSpPr>
        <p:spPr bwMode="auto">
          <a:xfrm>
            <a:off x="2286000" y="3048000"/>
            <a:ext cx="49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spcBef>
                <a:spcPct val="0"/>
              </a:spcBef>
              <a:buClrTx/>
              <a:buSzTx/>
              <a:buFontTx/>
              <a:buNone/>
            </a:pPr>
            <a:r>
              <a:rPr lang="en-US" altLang="it-IT" sz="1400"/>
              <a:t>$18</a:t>
            </a:r>
          </a:p>
        </p:txBody>
      </p:sp>
    </p:spTree>
    <p:custDataLst>
      <p:tags r:id="rId1"/>
    </p:custDataLst>
    <p:extLst>
      <p:ext uri="{BB962C8B-B14F-4D97-AF65-F5344CB8AC3E}">
        <p14:creationId xmlns:p14="http://schemas.microsoft.com/office/powerpoint/2010/main" val="2297588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4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14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14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1444"/>
                                        </p:tgtEl>
                                        <p:attrNameLst>
                                          <p:attrName>style.visibility</p:attrName>
                                        </p:attrNameLst>
                                      </p:cBhvr>
                                      <p:to>
                                        <p:strVal val="visible"/>
                                      </p:to>
                                    </p:set>
                                    <p:animEffect transition="in" filter="wipe(left)">
                                      <p:cBhvr>
                                        <p:cTn id="17" dur="2000"/>
                                        <p:tgtEl>
                                          <p:spTgt spid="23144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31441"/>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314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14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1445"/>
                                        </p:tgtEl>
                                        <p:attrNameLst>
                                          <p:attrName>style.visibility</p:attrName>
                                        </p:attrNameLst>
                                      </p:cBhvr>
                                      <p:to>
                                        <p:strVal val="visible"/>
                                      </p:to>
                                    </p:set>
                                  </p:childTnLst>
                                </p:cTn>
                              </p:par>
                              <p:par>
                                <p:cTn id="29" presetID="22" presetClass="entr" presetSubtype="2" fill="hold" grpId="0" nodeType="withEffect">
                                  <p:stCondLst>
                                    <p:cond delay="0"/>
                                  </p:stCondLst>
                                  <p:childTnLst>
                                    <p:set>
                                      <p:cBhvr>
                                        <p:cTn id="30" dur="1" fill="hold">
                                          <p:stCondLst>
                                            <p:cond delay="0"/>
                                          </p:stCondLst>
                                        </p:cTn>
                                        <p:tgtEl>
                                          <p:spTgt spid="231443"/>
                                        </p:tgtEl>
                                        <p:attrNameLst>
                                          <p:attrName>style.visibility</p:attrName>
                                        </p:attrNameLst>
                                      </p:cBhvr>
                                      <p:to>
                                        <p:strVal val="visible"/>
                                      </p:to>
                                    </p:set>
                                    <p:animEffect transition="in" filter="wipe(right)">
                                      <p:cBhvr>
                                        <p:cTn id="31" dur="2000"/>
                                        <p:tgtEl>
                                          <p:spTgt spid="231443"/>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31436"/>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3145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14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143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31439"/>
                                        </p:tgtEl>
                                        <p:attrNameLst>
                                          <p:attrName>style.visibility</p:attrName>
                                        </p:attrNameLst>
                                      </p:cBhvr>
                                      <p:to>
                                        <p:strVal val="visible"/>
                                      </p:to>
                                    </p:set>
                                    <p:animEffect transition="in" filter="wipe(right)">
                                      <p:cBhvr>
                                        <p:cTn id="48" dur="1000"/>
                                        <p:tgtEl>
                                          <p:spTgt spid="231439"/>
                                        </p:tgtEl>
                                      </p:cBhvr>
                                    </p:animEffect>
                                  </p:childTnLst>
                                </p:cTn>
                              </p:par>
                            </p:childTnLst>
                          </p:cTn>
                        </p:par>
                        <p:par>
                          <p:cTn id="49" fill="hold" nodeType="afterGroup">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3143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1430"/>
                                        </p:tgtEl>
                                        <p:attrNameLst>
                                          <p:attrName>style.visibility</p:attrName>
                                        </p:attrNameLst>
                                      </p:cBhvr>
                                      <p:to>
                                        <p:strVal val="visible"/>
                                      </p:to>
                                    </p:set>
                                    <p:animEffect transition="in" filter="wipe(left)">
                                      <p:cBhvr>
                                        <p:cTn id="56" dur="5000"/>
                                        <p:tgtEl>
                                          <p:spTgt spid="231430"/>
                                        </p:tgtEl>
                                      </p:cBhvr>
                                    </p:animEffect>
                                  </p:childTnLst>
                                </p:cTn>
                              </p:par>
                            </p:childTnLst>
                          </p:cTn>
                        </p:par>
                        <p:par>
                          <p:cTn id="57" fill="hold" nodeType="afterGroup">
                            <p:stCondLst>
                              <p:cond delay="5000"/>
                            </p:stCondLst>
                            <p:childTnLst>
                              <p:par>
                                <p:cTn id="58" presetID="1" presetClass="entr" presetSubtype="0" fill="hold" grpId="0" nodeType="afterEffect">
                                  <p:stCondLst>
                                    <p:cond delay="0"/>
                                  </p:stCondLst>
                                  <p:childTnLst>
                                    <p:set>
                                      <p:cBhvr>
                                        <p:cTn id="59" dur="1" fill="hold">
                                          <p:stCondLst>
                                            <p:cond delay="0"/>
                                          </p:stCondLst>
                                        </p:cTn>
                                        <p:tgtEl>
                                          <p:spTgt spid="231448"/>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31450"/>
                                        </p:tgtEl>
                                        <p:attrNameLst>
                                          <p:attrName>style.visibility</p:attrName>
                                        </p:attrNameLst>
                                      </p:cBhvr>
                                      <p:to>
                                        <p:strVal val="visible"/>
                                      </p:to>
                                    </p:set>
                                    <p:anim calcmode="lin" valueType="num">
                                      <p:cBhvr additive="base">
                                        <p:cTn id="64" dur="500" fill="hold"/>
                                        <p:tgtEl>
                                          <p:spTgt spid="231450"/>
                                        </p:tgtEl>
                                        <p:attrNameLst>
                                          <p:attrName>ppt_x</p:attrName>
                                        </p:attrNameLst>
                                      </p:cBhvr>
                                      <p:tavLst>
                                        <p:tav tm="0">
                                          <p:val>
                                            <p:strVal val="0-#ppt_w/2"/>
                                          </p:val>
                                        </p:tav>
                                        <p:tav tm="100000">
                                          <p:val>
                                            <p:strVal val="#ppt_x"/>
                                          </p:val>
                                        </p:tav>
                                      </p:tavLst>
                                    </p:anim>
                                    <p:anim calcmode="lin" valueType="num">
                                      <p:cBhvr additive="base">
                                        <p:cTn id="65" dur="500" fill="hold"/>
                                        <p:tgtEl>
                                          <p:spTgt spid="231450"/>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xit" presetSubtype="0" fill="hold" grpId="0" nodeType="clickEffect">
                                  <p:stCondLst>
                                    <p:cond delay="0"/>
                                  </p:stCondLst>
                                  <p:childTnLst>
                                    <p:animEffect transition="out" filter="dissolve">
                                      <p:cBhvr>
                                        <p:cTn id="69" dur="500"/>
                                        <p:tgtEl>
                                          <p:spTgt spid="231453"/>
                                        </p:tgtEl>
                                      </p:cBhvr>
                                    </p:animEffect>
                                    <p:set>
                                      <p:cBhvr>
                                        <p:cTn id="70" dur="1" fill="hold">
                                          <p:stCondLst>
                                            <p:cond delay="499"/>
                                          </p:stCondLst>
                                        </p:cTn>
                                        <p:tgtEl>
                                          <p:spTgt spid="23145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31429"/>
                                        </p:tgtEl>
                                        <p:attrNameLst>
                                          <p:attrName>style.visibility</p:attrName>
                                        </p:attrNameLst>
                                      </p:cBhvr>
                                      <p:to>
                                        <p:strVal val="visible"/>
                                      </p:to>
                                    </p:set>
                                    <p:animEffect transition="in" filter="wipe(right)">
                                      <p:cBhvr>
                                        <p:cTn id="75" dur="5000"/>
                                        <p:tgtEl>
                                          <p:spTgt spid="231429"/>
                                        </p:tgtEl>
                                      </p:cBhvr>
                                    </p:animEffect>
                                  </p:childTnLst>
                                </p:cTn>
                              </p:par>
                            </p:childTnLst>
                          </p:cTn>
                        </p:par>
                        <p:par>
                          <p:cTn id="76" fill="hold" nodeType="afterGroup">
                            <p:stCondLst>
                              <p:cond delay="5000"/>
                            </p:stCondLst>
                            <p:childTnLst>
                              <p:par>
                                <p:cTn id="77" presetID="1" presetClass="entr" presetSubtype="0" fill="hold" grpId="0" nodeType="afterEffect">
                                  <p:stCondLst>
                                    <p:cond delay="0"/>
                                  </p:stCondLst>
                                  <p:childTnLst>
                                    <p:set>
                                      <p:cBhvr>
                                        <p:cTn id="78" dur="1" fill="hold">
                                          <p:stCondLst>
                                            <p:cond delay="0"/>
                                          </p:stCondLst>
                                        </p:cTn>
                                        <p:tgtEl>
                                          <p:spTgt spid="2314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31451"/>
                                        </p:tgtEl>
                                        <p:attrNameLst>
                                          <p:attrName>style.visibility</p:attrName>
                                        </p:attrNameLst>
                                      </p:cBhvr>
                                      <p:to>
                                        <p:strVal val="visible"/>
                                      </p:to>
                                    </p:set>
                                    <p:anim calcmode="lin" valueType="num">
                                      <p:cBhvr additive="base">
                                        <p:cTn id="83" dur="500" fill="hold"/>
                                        <p:tgtEl>
                                          <p:spTgt spid="231451"/>
                                        </p:tgtEl>
                                        <p:attrNameLst>
                                          <p:attrName>ppt_x</p:attrName>
                                        </p:attrNameLst>
                                      </p:cBhvr>
                                      <p:tavLst>
                                        <p:tav tm="0">
                                          <p:val>
                                            <p:strVal val="0-#ppt_w/2"/>
                                          </p:val>
                                        </p:tav>
                                        <p:tav tm="100000">
                                          <p:val>
                                            <p:strVal val="#ppt_x"/>
                                          </p:val>
                                        </p:tav>
                                      </p:tavLst>
                                    </p:anim>
                                    <p:anim calcmode="lin" valueType="num">
                                      <p:cBhvr additive="base">
                                        <p:cTn id="84" dur="500" fill="hold"/>
                                        <p:tgtEl>
                                          <p:spTgt spid="231451"/>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xit" presetSubtype="0" fill="hold" grpId="0" nodeType="clickEffect">
                                  <p:stCondLst>
                                    <p:cond delay="0"/>
                                  </p:stCondLst>
                                  <p:childTnLst>
                                    <p:animEffect transition="out" filter="dissolve">
                                      <p:cBhvr>
                                        <p:cTn id="88" dur="500"/>
                                        <p:tgtEl>
                                          <p:spTgt spid="231454"/>
                                        </p:tgtEl>
                                      </p:cBhvr>
                                    </p:animEffect>
                                    <p:set>
                                      <p:cBhvr>
                                        <p:cTn id="89" dur="1" fill="hold">
                                          <p:stCondLst>
                                            <p:cond delay="499"/>
                                          </p:stCondLst>
                                        </p:cTn>
                                        <p:tgtEl>
                                          <p:spTgt spid="23145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231452"/>
                                        </p:tgtEl>
                                        <p:attrNameLst>
                                          <p:attrName>style.visibility</p:attrName>
                                        </p:attrNameLst>
                                      </p:cBhvr>
                                      <p:to>
                                        <p:strVal val="visible"/>
                                      </p:to>
                                    </p:set>
                                    <p:anim calcmode="lin" valueType="num">
                                      <p:cBhvr additive="base">
                                        <p:cTn id="94" dur="500" fill="hold"/>
                                        <p:tgtEl>
                                          <p:spTgt spid="231452"/>
                                        </p:tgtEl>
                                        <p:attrNameLst>
                                          <p:attrName>ppt_x</p:attrName>
                                        </p:attrNameLst>
                                      </p:cBhvr>
                                      <p:tavLst>
                                        <p:tav tm="0">
                                          <p:val>
                                            <p:strVal val="0-#ppt_w/2"/>
                                          </p:val>
                                        </p:tav>
                                        <p:tav tm="100000">
                                          <p:val>
                                            <p:strVal val="#ppt_x"/>
                                          </p:val>
                                        </p:tav>
                                      </p:tavLst>
                                    </p:anim>
                                    <p:anim calcmode="lin" valueType="num">
                                      <p:cBhvr additive="base">
                                        <p:cTn id="95" dur="500" fill="hold"/>
                                        <p:tgtEl>
                                          <p:spTgt spid="231452"/>
                                        </p:tgtEl>
                                        <p:attrNameLst>
                                          <p:attrName>ppt_y</p:attrName>
                                        </p:attrNameLst>
                                      </p:cBhvr>
                                      <p:tavLst>
                                        <p:tav tm="0">
                                          <p:val>
                                            <p:strVal val="#ppt_y"/>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31442"/>
                                        </p:tgtEl>
                                        <p:attrNameLst>
                                          <p:attrName>style.visibility</p:attrName>
                                        </p:attrNameLst>
                                      </p:cBhvr>
                                      <p:to>
                                        <p:strVal val="visible"/>
                                      </p:to>
                                    </p:set>
                                    <p:animEffect transition="in" filter="wipe(down)">
                                      <p:cBhvr>
                                        <p:cTn id="100" dur="1000"/>
                                        <p:tgtEl>
                                          <p:spTgt spid="23144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31426"/>
                                        </p:tgtEl>
                                        <p:attrNameLst>
                                          <p:attrName>style.visibility</p:attrName>
                                        </p:attrNameLst>
                                      </p:cBhvr>
                                      <p:to>
                                        <p:strVal val="visible"/>
                                      </p:to>
                                    </p:set>
                                    <p:animEffect transition="in" filter="wipe(left)">
                                      <p:cBhvr>
                                        <p:cTn id="105" dur="3000"/>
                                        <p:tgtEl>
                                          <p:spTgt spid="23142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xit" presetSubtype="0" fill="hold" grpId="1" nodeType="clickEffect">
                                  <p:stCondLst>
                                    <p:cond delay="0"/>
                                  </p:stCondLst>
                                  <p:childTnLst>
                                    <p:animEffect transition="out" filter="dissolve">
                                      <p:cBhvr>
                                        <p:cTn id="109" dur="500"/>
                                        <p:tgtEl>
                                          <p:spTgt spid="231426"/>
                                        </p:tgtEl>
                                      </p:cBhvr>
                                    </p:animEffect>
                                    <p:set>
                                      <p:cBhvr>
                                        <p:cTn id="110" dur="1" fill="hold">
                                          <p:stCondLst>
                                            <p:cond delay="499"/>
                                          </p:stCondLst>
                                        </p:cTn>
                                        <p:tgtEl>
                                          <p:spTgt spid="231426"/>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231447"/>
                                        </p:tgtEl>
                                        <p:attrNameLst>
                                          <p:attrName>style.visibility</p:attrName>
                                        </p:attrNameLst>
                                      </p:cBhvr>
                                      <p:to>
                                        <p:strVal val="visible"/>
                                      </p:to>
                                    </p:set>
                                    <p:animEffect transition="in" filter="wipe(right)">
                                      <p:cBhvr>
                                        <p:cTn id="115" dur="3000"/>
                                        <p:tgtEl>
                                          <p:spTgt spid="23144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xit" presetSubtype="0" fill="hold" grpId="1" nodeType="clickEffect">
                                  <p:stCondLst>
                                    <p:cond delay="0"/>
                                  </p:stCondLst>
                                  <p:childTnLst>
                                    <p:animEffect transition="out" filter="dissolve">
                                      <p:cBhvr>
                                        <p:cTn id="119" dur="500"/>
                                        <p:tgtEl>
                                          <p:spTgt spid="231447"/>
                                        </p:tgtEl>
                                      </p:cBhvr>
                                    </p:animEffect>
                                    <p:set>
                                      <p:cBhvr>
                                        <p:cTn id="120" dur="1" fill="hold">
                                          <p:stCondLst>
                                            <p:cond delay="499"/>
                                          </p:stCondLst>
                                        </p:cTn>
                                        <p:tgtEl>
                                          <p:spTgt spid="2314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26" grpId="1" animBg="1"/>
      <p:bldP spid="231429" grpId="0" animBg="1"/>
      <p:bldP spid="231430" grpId="0" animBg="1"/>
      <p:bldP spid="231431" grpId="0" animBg="1"/>
      <p:bldP spid="231432" grpId="0" animBg="1"/>
      <p:bldP spid="231433" grpId="0"/>
      <p:bldP spid="231434" grpId="0"/>
      <p:bldP spid="231435" grpId="0"/>
      <p:bldP spid="231436" grpId="0"/>
      <p:bldP spid="231437" grpId="0"/>
      <p:bldP spid="231438" grpId="0" animBg="1"/>
      <p:bldP spid="231439" grpId="0" animBg="1"/>
      <p:bldP spid="231440" grpId="0"/>
      <p:bldP spid="231441" grpId="0"/>
      <p:bldP spid="231442" grpId="0" animBg="1"/>
      <p:bldP spid="231443" grpId="0" animBg="1"/>
      <p:bldP spid="231444" grpId="0" animBg="1"/>
      <p:bldP spid="231445" grpId="0" animBg="1"/>
      <p:bldP spid="231446" grpId="0"/>
      <p:bldP spid="231447" grpId="0" animBg="1"/>
      <p:bldP spid="231447" grpId="1" animBg="1"/>
      <p:bldP spid="231448" grpId="0"/>
      <p:bldP spid="231449" grpId="0"/>
      <p:bldP spid="231450" grpId="0"/>
      <p:bldP spid="231451" grpId="0"/>
      <p:bldP spid="231452" grpId="0"/>
      <p:bldP spid="231453" grpId="0" animBg="1"/>
      <p:bldP spid="231454" grpId="0" animBg="1"/>
      <p:bldP spid="2314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9C3244A-6E4A-46EE-AB9E-62D2D8C11893}" type="slidenum">
              <a:rPr lang="it-IT" altLang="it-IT" sz="1400" smtClean="0"/>
              <a:pPr eaLnBrk="1" hangingPunct="1">
                <a:spcBef>
                  <a:spcPct val="0"/>
                </a:spcBef>
                <a:buFontTx/>
                <a:buNone/>
              </a:pPr>
              <a:t>27</a:t>
            </a:fld>
            <a:endParaRPr lang="it-IT" altLang="it-IT" sz="1400"/>
          </a:p>
        </p:txBody>
      </p:sp>
      <p:sp>
        <p:nvSpPr>
          <p:cNvPr id="52228" name="Text Box 5"/>
          <p:cNvSpPr txBox="1">
            <a:spLocks noChangeArrowheads="1"/>
          </p:cNvSpPr>
          <p:nvPr/>
        </p:nvSpPr>
        <p:spPr bwMode="auto">
          <a:xfrm>
            <a:off x="179388" y="1336675"/>
            <a:ext cx="896461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Ø"/>
            </a:pPr>
            <a:r>
              <a:rPr lang="it-IT" altLang="it-IT" sz="2300" dirty="0">
                <a:latin typeface="+mj-lt"/>
              </a:rPr>
              <a:t>Il beneficio dell’istruzione è privato: chi “consuma” istruzione diventa un lavoratore più produttivo e si appropria del relativo beneficio in forma di un salario più elevato</a:t>
            </a:r>
          </a:p>
          <a:p>
            <a:pPr eaLnBrk="1" hangingPunct="1">
              <a:spcBef>
                <a:spcPct val="0"/>
              </a:spcBef>
              <a:buFont typeface="Wingdings" pitchFamily="2" charset="2"/>
              <a:buChar char="Ø"/>
            </a:pPr>
            <a:endParaRPr lang="it-IT" altLang="it-IT" sz="2300" dirty="0">
              <a:latin typeface="+mj-lt"/>
            </a:endParaRPr>
          </a:p>
          <a:p>
            <a:pPr eaLnBrk="1" hangingPunct="1">
              <a:spcBef>
                <a:spcPct val="0"/>
              </a:spcBef>
              <a:buFont typeface="Wingdings" pitchFamily="2" charset="2"/>
              <a:buChar char="Ø"/>
            </a:pPr>
            <a:r>
              <a:rPr lang="it-IT" altLang="it-IT" sz="2300" dirty="0">
                <a:latin typeface="+mj-lt"/>
              </a:rPr>
              <a:t>Oltre a questo beneficio privato l’istruzione genera esternalità positive:</a:t>
            </a:r>
          </a:p>
          <a:p>
            <a:pPr lvl="1" eaLnBrk="1" hangingPunct="1">
              <a:spcBef>
                <a:spcPct val="0"/>
              </a:spcBef>
              <a:buFont typeface="Bodoni MT" pitchFamily="18" charset="0"/>
              <a:buBlip>
                <a:blip r:embed="rId2"/>
              </a:buBlip>
            </a:pPr>
            <a:r>
              <a:rPr lang="it-IT" altLang="it-IT" sz="2300" dirty="0">
                <a:latin typeface="+mj-lt"/>
              </a:rPr>
              <a:t> Una popolazione più istruita produce elettori più informati, il che è condizione per un migliore governo per tutti</a:t>
            </a:r>
          </a:p>
          <a:p>
            <a:pPr lvl="1" eaLnBrk="1" hangingPunct="1">
              <a:spcBef>
                <a:spcPct val="0"/>
              </a:spcBef>
              <a:buFont typeface="Bodoni MT" pitchFamily="18" charset="0"/>
              <a:buBlip>
                <a:blip r:embed="rId2"/>
              </a:buBlip>
            </a:pPr>
            <a:r>
              <a:rPr lang="it-IT" altLang="it-IT" sz="2300" dirty="0">
                <a:latin typeface="+mj-lt"/>
              </a:rPr>
              <a:t> Una popolazione più istruita tende a commettere un numero inferiore di reati</a:t>
            </a:r>
          </a:p>
          <a:p>
            <a:pPr lvl="1" eaLnBrk="1" hangingPunct="1">
              <a:spcBef>
                <a:spcPct val="0"/>
              </a:spcBef>
              <a:buFont typeface="Bodoni MT" pitchFamily="18" charset="0"/>
              <a:buBlip>
                <a:blip r:embed="rId2"/>
              </a:buBlip>
            </a:pPr>
            <a:r>
              <a:rPr lang="it-IT" altLang="it-IT" sz="2300" dirty="0">
                <a:latin typeface="+mj-lt"/>
              </a:rPr>
              <a:t> Una popolazione più istruita può stimolare lo sviluppo e la diffusione di innovazioni tecnologiche portando ad una maggiore produttività e a salari più elevati per tutti</a:t>
            </a:r>
          </a:p>
          <a:p>
            <a:pPr lvl="1" eaLnBrk="1" hangingPunct="1">
              <a:spcBef>
                <a:spcPct val="0"/>
              </a:spcBef>
              <a:buFont typeface="Bodoni MT" pitchFamily="18" charset="0"/>
              <a:buBlip>
                <a:blip r:embed="rId2"/>
              </a:buBlip>
            </a:pPr>
            <a:r>
              <a:rPr lang="it-IT" altLang="it-IT" sz="2300" dirty="0">
                <a:latin typeface="+mj-lt"/>
              </a:rPr>
              <a:t> …</a:t>
            </a:r>
          </a:p>
        </p:txBody>
      </p:sp>
      <p:sp>
        <p:nvSpPr>
          <p:cNvPr id="5" name="Titolo 1">
            <a:extLst>
              <a:ext uri="{FF2B5EF4-FFF2-40B4-BE49-F238E27FC236}">
                <a16:creationId xmlns:a16="http://schemas.microsoft.com/office/drawing/2014/main" id="{E0642846-542A-794B-990D-E9DA1982EC83}"/>
              </a:ext>
            </a:extLst>
          </p:cNvPr>
          <p:cNvSpPr txBox="1">
            <a:spLocks/>
          </p:cNvSpPr>
          <p:nvPr/>
        </p:nvSpPr>
        <p:spPr>
          <a:xfrm>
            <a:off x="990600" y="15240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r>
              <a:rPr lang="it-IT" altLang="it-IT" kern="0" dirty="0"/>
              <a:t>Esternalità positive</a:t>
            </a:r>
          </a:p>
          <a:p>
            <a:r>
              <a:rPr lang="it-IT" altLang="it-IT" sz="1800" kern="0" dirty="0"/>
              <a:t>Esempio</a:t>
            </a:r>
          </a:p>
        </p:txBody>
      </p:sp>
    </p:spTree>
    <p:extLst>
      <p:ext uri="{BB962C8B-B14F-4D97-AF65-F5344CB8AC3E}">
        <p14:creationId xmlns:p14="http://schemas.microsoft.com/office/powerpoint/2010/main" val="424539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3"/>
          <p:cNvSpPr>
            <a:spLocks noGrp="1"/>
          </p:cNvSpPr>
          <p:nvPr>
            <p:ph type="sldNum" sz="quarter" idx="12"/>
          </p:nvPr>
        </p:nvSpPr>
        <p:spPr>
          <a:xfrm>
            <a:off x="6589588" y="6176739"/>
            <a:ext cx="2133600" cy="457200"/>
          </a:xfrm>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2FDC76D9-14AC-4E91-8449-2D21CF9A1DF1}" type="slidenum">
              <a:rPr lang="it-IT" altLang="it-IT" sz="1400" smtClean="0">
                <a:latin typeface="+mj-lt"/>
              </a:rPr>
              <a:pPr eaLnBrk="1" hangingPunct="1">
                <a:spcBef>
                  <a:spcPct val="0"/>
                </a:spcBef>
                <a:buFontTx/>
                <a:buNone/>
              </a:pPr>
              <a:t>28</a:t>
            </a:fld>
            <a:endParaRPr lang="it-IT" altLang="it-IT" sz="1400">
              <a:latin typeface="+mj-lt"/>
            </a:endParaRPr>
          </a:p>
        </p:txBody>
      </p:sp>
      <p:sp>
        <p:nvSpPr>
          <p:cNvPr id="53251" name="Line 2"/>
          <p:cNvSpPr>
            <a:spLocks noChangeShapeType="1"/>
          </p:cNvSpPr>
          <p:nvPr/>
        </p:nvSpPr>
        <p:spPr bwMode="auto">
          <a:xfrm>
            <a:off x="1655638" y="5373464"/>
            <a:ext cx="5616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52" name="Line 3"/>
          <p:cNvSpPr>
            <a:spLocks noChangeShapeType="1"/>
          </p:cNvSpPr>
          <p:nvPr/>
        </p:nvSpPr>
        <p:spPr bwMode="auto">
          <a:xfrm flipV="1">
            <a:off x="1692275" y="1196975"/>
            <a:ext cx="0" cy="4248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3253" name="Line 4"/>
          <p:cNvSpPr>
            <a:spLocks noChangeShapeType="1"/>
          </p:cNvSpPr>
          <p:nvPr/>
        </p:nvSpPr>
        <p:spPr bwMode="auto">
          <a:xfrm>
            <a:off x="1728663" y="1844452"/>
            <a:ext cx="4319588" cy="35290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54" name="Line 5"/>
          <p:cNvSpPr>
            <a:spLocks noChangeShapeType="1"/>
          </p:cNvSpPr>
          <p:nvPr/>
        </p:nvSpPr>
        <p:spPr bwMode="auto">
          <a:xfrm flipV="1">
            <a:off x="1728663" y="2277839"/>
            <a:ext cx="4103688" cy="3094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55" name="Text Box 6"/>
          <p:cNvSpPr txBox="1">
            <a:spLocks noChangeArrowheads="1"/>
          </p:cNvSpPr>
          <p:nvPr/>
        </p:nvSpPr>
        <p:spPr bwMode="auto">
          <a:xfrm>
            <a:off x="1800101" y="1452339"/>
            <a:ext cx="495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D</a:t>
            </a:r>
            <a:endParaRPr lang="it-IT" altLang="it-IT" sz="3400">
              <a:latin typeface="+mj-lt"/>
              <a:sym typeface="Symbol" pitchFamily="18" charset="2"/>
            </a:endParaRPr>
          </a:p>
        </p:txBody>
      </p:sp>
      <p:sp>
        <p:nvSpPr>
          <p:cNvPr id="53256" name="Line 7"/>
          <p:cNvSpPr>
            <a:spLocks noChangeShapeType="1"/>
          </p:cNvSpPr>
          <p:nvPr/>
        </p:nvSpPr>
        <p:spPr bwMode="auto">
          <a:xfrm>
            <a:off x="3960688" y="3644677"/>
            <a:ext cx="0" cy="172878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57" name="Text Box 10"/>
          <p:cNvSpPr txBox="1">
            <a:spLocks noChangeArrowheads="1"/>
          </p:cNvSpPr>
          <p:nvPr/>
        </p:nvSpPr>
        <p:spPr bwMode="auto">
          <a:xfrm>
            <a:off x="3671763" y="5444902"/>
            <a:ext cx="710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j-lt"/>
              </a:rPr>
              <a:t>Q</a:t>
            </a:r>
            <a:r>
              <a:rPr lang="it-IT" altLang="it-IT" sz="2800" b="1" baseline="30000">
                <a:latin typeface="+mj-lt"/>
              </a:rPr>
              <a:t>M</a:t>
            </a:r>
          </a:p>
        </p:txBody>
      </p:sp>
      <p:sp>
        <p:nvSpPr>
          <p:cNvPr id="53258" name="Text Box 11"/>
          <p:cNvSpPr txBox="1">
            <a:spLocks noChangeArrowheads="1"/>
          </p:cNvSpPr>
          <p:nvPr/>
        </p:nvSpPr>
        <p:spPr bwMode="auto">
          <a:xfrm>
            <a:off x="3744788" y="2996977"/>
            <a:ext cx="7080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E</a:t>
            </a:r>
            <a:r>
              <a:rPr lang="it-IT" altLang="it-IT" sz="3400" baseline="30000">
                <a:latin typeface="+mj-lt"/>
              </a:rPr>
              <a:t>M</a:t>
            </a:r>
          </a:p>
        </p:txBody>
      </p:sp>
      <p:sp>
        <p:nvSpPr>
          <p:cNvPr id="53259" name="Rectangle 12"/>
          <p:cNvSpPr>
            <a:spLocks noChangeArrowheads="1"/>
          </p:cNvSpPr>
          <p:nvPr/>
        </p:nvSpPr>
        <p:spPr bwMode="auto">
          <a:xfrm>
            <a:off x="3794001" y="3324002"/>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sym typeface="Symbol" pitchFamily="18" charset="2"/>
              </a:rPr>
              <a:t></a:t>
            </a:r>
          </a:p>
        </p:txBody>
      </p:sp>
      <p:sp>
        <p:nvSpPr>
          <p:cNvPr id="53261" name="Text Box 14"/>
          <p:cNvSpPr txBox="1">
            <a:spLocks noChangeArrowheads="1"/>
          </p:cNvSpPr>
          <p:nvPr/>
        </p:nvSpPr>
        <p:spPr bwMode="auto">
          <a:xfrm>
            <a:off x="576138" y="1341214"/>
            <a:ext cx="129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j-lt"/>
              </a:rPr>
              <a:t>Prezzo della istruzione</a:t>
            </a:r>
          </a:p>
        </p:txBody>
      </p:sp>
      <p:sp>
        <p:nvSpPr>
          <p:cNvPr id="53262" name="Text Box 15"/>
          <p:cNvSpPr txBox="1">
            <a:spLocks noChangeArrowheads="1"/>
          </p:cNvSpPr>
          <p:nvPr/>
        </p:nvSpPr>
        <p:spPr bwMode="auto">
          <a:xfrm>
            <a:off x="7272213" y="5157564"/>
            <a:ext cx="1692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j-lt"/>
              </a:rPr>
              <a:t>Quantità di istruzione</a:t>
            </a:r>
          </a:p>
        </p:txBody>
      </p:sp>
      <p:sp>
        <p:nvSpPr>
          <p:cNvPr id="53263" name="Text Box 16"/>
          <p:cNvSpPr txBox="1">
            <a:spLocks noChangeArrowheads="1"/>
          </p:cNvSpPr>
          <p:nvPr/>
        </p:nvSpPr>
        <p:spPr bwMode="auto">
          <a:xfrm>
            <a:off x="6264151" y="2349277"/>
            <a:ext cx="22320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latin typeface="+mj-lt"/>
              </a:rPr>
              <a:t>Costo privato</a:t>
            </a:r>
            <a:r>
              <a:rPr lang="it-IT" altLang="it-IT" sz="1800">
                <a:latin typeface="+mj-lt"/>
              </a:rPr>
              <a:t> di produzione della istruzione</a:t>
            </a:r>
          </a:p>
        </p:txBody>
      </p:sp>
      <p:sp>
        <p:nvSpPr>
          <p:cNvPr id="53264" name="Text Box 20"/>
          <p:cNvSpPr txBox="1">
            <a:spLocks noChangeArrowheads="1"/>
          </p:cNvSpPr>
          <p:nvPr/>
        </p:nvSpPr>
        <p:spPr bwMode="auto">
          <a:xfrm>
            <a:off x="5903788" y="2133377"/>
            <a:ext cx="4238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S</a:t>
            </a:r>
          </a:p>
        </p:txBody>
      </p:sp>
      <p:sp>
        <p:nvSpPr>
          <p:cNvPr id="53265" name="Rectangle 23"/>
          <p:cNvSpPr>
            <a:spLocks noChangeArrowheads="1"/>
          </p:cNvSpPr>
          <p:nvPr/>
        </p:nvSpPr>
        <p:spPr bwMode="auto">
          <a:xfrm>
            <a:off x="4657601" y="2676302"/>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sym typeface="Symbol" pitchFamily="18" charset="2"/>
              </a:rPr>
              <a:t></a:t>
            </a:r>
          </a:p>
        </p:txBody>
      </p:sp>
      <p:sp>
        <p:nvSpPr>
          <p:cNvPr id="53266" name="Text Box 24"/>
          <p:cNvSpPr txBox="1">
            <a:spLocks noChangeArrowheads="1"/>
          </p:cNvSpPr>
          <p:nvPr/>
        </p:nvSpPr>
        <p:spPr bwMode="auto">
          <a:xfrm>
            <a:off x="4608388" y="2349277"/>
            <a:ext cx="65915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j-lt"/>
              </a:rPr>
              <a:t>E</a:t>
            </a:r>
            <a:r>
              <a:rPr lang="it-IT" altLang="it-IT" sz="3400" baseline="30000">
                <a:latin typeface="+mj-lt"/>
              </a:rPr>
              <a:t>S</a:t>
            </a:r>
          </a:p>
        </p:txBody>
      </p:sp>
      <p:sp>
        <p:nvSpPr>
          <p:cNvPr id="53267" name="Text Box 25"/>
          <p:cNvSpPr txBox="1">
            <a:spLocks noChangeArrowheads="1"/>
          </p:cNvSpPr>
          <p:nvPr/>
        </p:nvSpPr>
        <p:spPr bwMode="auto">
          <a:xfrm>
            <a:off x="4752851" y="5444902"/>
            <a:ext cx="6655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j-lt"/>
              </a:rPr>
              <a:t>Q</a:t>
            </a:r>
            <a:r>
              <a:rPr lang="it-IT" altLang="it-IT" sz="2800" b="1" baseline="30000">
                <a:latin typeface="+mj-lt"/>
              </a:rPr>
              <a:t>S</a:t>
            </a:r>
          </a:p>
        </p:txBody>
      </p:sp>
      <p:sp>
        <p:nvSpPr>
          <p:cNvPr id="53268" name="Text Box 27"/>
          <p:cNvSpPr txBox="1">
            <a:spLocks noChangeArrowheads="1"/>
          </p:cNvSpPr>
          <p:nvPr/>
        </p:nvSpPr>
        <p:spPr bwMode="auto">
          <a:xfrm>
            <a:off x="3528888" y="2588989"/>
            <a:ext cx="10839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600">
                <a:latin typeface="+mj-lt"/>
              </a:rPr>
              <a:t>OTTIMO</a:t>
            </a:r>
          </a:p>
        </p:txBody>
      </p:sp>
      <p:sp>
        <p:nvSpPr>
          <p:cNvPr id="53269" name="Line 28"/>
          <p:cNvSpPr>
            <a:spLocks noChangeShapeType="1"/>
          </p:cNvSpPr>
          <p:nvPr/>
        </p:nvSpPr>
        <p:spPr bwMode="auto">
          <a:xfrm>
            <a:off x="4248026" y="2852514"/>
            <a:ext cx="5048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70" name="Text Box 29"/>
          <p:cNvSpPr txBox="1">
            <a:spLocks noChangeArrowheads="1"/>
          </p:cNvSpPr>
          <p:nvPr/>
        </p:nvSpPr>
        <p:spPr bwMode="auto">
          <a:xfrm>
            <a:off x="1944563" y="1838102"/>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b="1">
                <a:latin typeface="+mj-lt"/>
              </a:rPr>
              <a:t>Valore privato</a:t>
            </a:r>
            <a:endParaRPr lang="it-IT" altLang="it-IT" sz="1800">
              <a:latin typeface="+mj-lt"/>
            </a:endParaRPr>
          </a:p>
        </p:txBody>
      </p:sp>
      <p:sp>
        <p:nvSpPr>
          <p:cNvPr id="53271" name="Line 30"/>
          <p:cNvSpPr>
            <a:spLocks noChangeShapeType="1"/>
          </p:cNvSpPr>
          <p:nvPr/>
        </p:nvSpPr>
        <p:spPr bwMode="auto">
          <a:xfrm>
            <a:off x="2592263" y="1196752"/>
            <a:ext cx="4176713" cy="338455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72" name="Line 31"/>
          <p:cNvSpPr>
            <a:spLocks noChangeShapeType="1"/>
          </p:cNvSpPr>
          <p:nvPr/>
        </p:nvSpPr>
        <p:spPr bwMode="auto">
          <a:xfrm>
            <a:off x="4824288" y="3070002"/>
            <a:ext cx="0" cy="230346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73" name="Line 32"/>
          <p:cNvSpPr>
            <a:spLocks noChangeShapeType="1"/>
          </p:cNvSpPr>
          <p:nvPr/>
        </p:nvSpPr>
        <p:spPr bwMode="auto">
          <a:xfrm flipV="1">
            <a:off x="3528888" y="2133377"/>
            <a:ext cx="0" cy="1009650"/>
          </a:xfrm>
          <a:prstGeom prst="line">
            <a:avLst/>
          </a:prstGeom>
          <a:noFill/>
          <a:ln w="190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74" name="Line 33"/>
          <p:cNvSpPr>
            <a:spLocks noChangeShapeType="1"/>
          </p:cNvSpPr>
          <p:nvPr/>
        </p:nvSpPr>
        <p:spPr bwMode="auto">
          <a:xfrm flipV="1">
            <a:off x="3600326" y="1628552"/>
            <a:ext cx="1223962"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3275" name="Text Box 34"/>
          <p:cNvSpPr txBox="1">
            <a:spLocks noChangeArrowheads="1"/>
          </p:cNvSpPr>
          <p:nvPr/>
        </p:nvSpPr>
        <p:spPr bwMode="auto">
          <a:xfrm>
            <a:off x="4824288" y="1341214"/>
            <a:ext cx="15033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dirty="0">
                <a:solidFill>
                  <a:srgbClr val="FF3399"/>
                </a:solidFill>
                <a:latin typeface="+mj-lt"/>
              </a:rPr>
              <a:t>Beneficio esterno</a:t>
            </a:r>
          </a:p>
        </p:txBody>
      </p:sp>
      <p:sp>
        <p:nvSpPr>
          <p:cNvPr id="53276" name="Text Box 35"/>
          <p:cNvSpPr txBox="1">
            <a:spLocks noChangeArrowheads="1"/>
          </p:cNvSpPr>
          <p:nvPr/>
        </p:nvSpPr>
        <p:spPr bwMode="auto">
          <a:xfrm>
            <a:off x="144338" y="5949727"/>
            <a:ext cx="8064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j-lt"/>
              </a:rPr>
              <a:t>In presenza di esternalità positive, il valore sociale del bene è superiore al suo valore privato. La quantità ottimale è perciò superiore a quella di equilibrio del mercato</a:t>
            </a:r>
          </a:p>
        </p:txBody>
      </p:sp>
      <p:sp>
        <p:nvSpPr>
          <p:cNvPr id="29" name="Titolo 1">
            <a:extLst>
              <a:ext uri="{FF2B5EF4-FFF2-40B4-BE49-F238E27FC236}">
                <a16:creationId xmlns:a16="http://schemas.microsoft.com/office/drawing/2014/main" id="{B797C7EF-12EA-6745-AC01-91029D841D29}"/>
              </a:ext>
            </a:extLst>
          </p:cNvPr>
          <p:cNvSpPr txBox="1">
            <a:spLocks/>
          </p:cNvSpPr>
          <p:nvPr/>
        </p:nvSpPr>
        <p:spPr>
          <a:xfrm>
            <a:off x="990600" y="152400"/>
            <a:ext cx="7313613" cy="911225"/>
          </a:xfrm>
          <a:prstGeom prst="rect">
            <a:avLst/>
          </a:prstGeom>
        </p:spPr>
        <p:txBody>
          <a:bodyPr/>
          <a:lstStyle>
            <a:lvl1pPr algn="l" rtl="0" eaLnBrk="0" fontAlgn="base" hangingPunct="0">
              <a:spcBef>
                <a:spcPct val="0"/>
              </a:spcBef>
              <a:spcAft>
                <a:spcPct val="0"/>
              </a:spcAft>
              <a:defRPr sz="3600" b="1">
                <a:solidFill>
                  <a:srgbClr val="009900"/>
                </a:solidFill>
                <a:latin typeface="+mj-lt"/>
                <a:ea typeface="+mj-ea"/>
                <a:cs typeface="+mj-cs"/>
              </a:defRPr>
            </a:lvl1pPr>
            <a:lvl2pPr algn="l" rtl="0" eaLnBrk="0" fontAlgn="base" hangingPunct="0">
              <a:spcBef>
                <a:spcPct val="0"/>
              </a:spcBef>
              <a:spcAft>
                <a:spcPct val="0"/>
              </a:spcAft>
              <a:defRPr sz="3600" b="1">
                <a:solidFill>
                  <a:srgbClr val="009900"/>
                </a:solidFill>
                <a:latin typeface="Comic Sans MS" pitchFamily="66" charset="0"/>
              </a:defRPr>
            </a:lvl2pPr>
            <a:lvl3pPr algn="l" rtl="0" eaLnBrk="0" fontAlgn="base" hangingPunct="0">
              <a:spcBef>
                <a:spcPct val="0"/>
              </a:spcBef>
              <a:spcAft>
                <a:spcPct val="0"/>
              </a:spcAft>
              <a:defRPr sz="3600" b="1">
                <a:solidFill>
                  <a:srgbClr val="009900"/>
                </a:solidFill>
                <a:latin typeface="Comic Sans MS" pitchFamily="66" charset="0"/>
              </a:defRPr>
            </a:lvl3pPr>
            <a:lvl4pPr algn="l" rtl="0" eaLnBrk="0" fontAlgn="base" hangingPunct="0">
              <a:spcBef>
                <a:spcPct val="0"/>
              </a:spcBef>
              <a:spcAft>
                <a:spcPct val="0"/>
              </a:spcAft>
              <a:defRPr sz="3600" b="1">
                <a:solidFill>
                  <a:srgbClr val="009900"/>
                </a:solidFill>
                <a:latin typeface="Comic Sans MS" pitchFamily="66" charset="0"/>
              </a:defRPr>
            </a:lvl4pPr>
            <a:lvl5pPr algn="l" rtl="0" eaLnBrk="0" fontAlgn="base" hangingPunct="0">
              <a:spcBef>
                <a:spcPct val="0"/>
              </a:spcBef>
              <a:spcAft>
                <a:spcPct val="0"/>
              </a:spcAft>
              <a:defRPr sz="3600" b="1">
                <a:solidFill>
                  <a:srgbClr val="009900"/>
                </a:solidFill>
                <a:latin typeface="Comic Sans MS" pitchFamily="66" charset="0"/>
              </a:defRPr>
            </a:lvl5pPr>
            <a:lvl6pPr marL="457200" algn="l" rtl="0" fontAlgn="base">
              <a:spcBef>
                <a:spcPct val="0"/>
              </a:spcBef>
              <a:spcAft>
                <a:spcPct val="0"/>
              </a:spcAft>
              <a:defRPr sz="3600" b="1">
                <a:solidFill>
                  <a:srgbClr val="009900"/>
                </a:solidFill>
                <a:latin typeface="Comic Sans MS" pitchFamily="66" charset="0"/>
              </a:defRPr>
            </a:lvl6pPr>
            <a:lvl7pPr marL="914400" algn="l" rtl="0" fontAlgn="base">
              <a:spcBef>
                <a:spcPct val="0"/>
              </a:spcBef>
              <a:spcAft>
                <a:spcPct val="0"/>
              </a:spcAft>
              <a:defRPr sz="3600" b="1">
                <a:solidFill>
                  <a:srgbClr val="009900"/>
                </a:solidFill>
                <a:latin typeface="Comic Sans MS" pitchFamily="66" charset="0"/>
              </a:defRPr>
            </a:lvl7pPr>
            <a:lvl8pPr marL="1371600" algn="l" rtl="0" fontAlgn="base">
              <a:spcBef>
                <a:spcPct val="0"/>
              </a:spcBef>
              <a:spcAft>
                <a:spcPct val="0"/>
              </a:spcAft>
              <a:defRPr sz="3600" b="1">
                <a:solidFill>
                  <a:srgbClr val="009900"/>
                </a:solidFill>
                <a:latin typeface="Comic Sans MS" pitchFamily="66" charset="0"/>
              </a:defRPr>
            </a:lvl8pPr>
            <a:lvl9pPr marL="1828800" algn="l" rtl="0" fontAlgn="base">
              <a:spcBef>
                <a:spcPct val="0"/>
              </a:spcBef>
              <a:spcAft>
                <a:spcPct val="0"/>
              </a:spcAft>
              <a:defRPr sz="3600" b="1">
                <a:solidFill>
                  <a:srgbClr val="009900"/>
                </a:solidFill>
                <a:latin typeface="Comic Sans MS" pitchFamily="66" charset="0"/>
              </a:defRPr>
            </a:lvl9pPr>
          </a:lstStyle>
          <a:p>
            <a:r>
              <a:rPr lang="it-IT" altLang="it-IT" kern="0" dirty="0"/>
              <a:t>Esternalità positive</a:t>
            </a:r>
          </a:p>
          <a:p>
            <a:r>
              <a:rPr lang="it-IT" altLang="it-IT" sz="1800" kern="0" dirty="0"/>
              <a:t>Analisi grafica</a:t>
            </a:r>
          </a:p>
        </p:txBody>
      </p:sp>
    </p:spTree>
    <p:extLst>
      <p:ext uri="{BB962C8B-B14F-4D97-AF65-F5344CB8AC3E}">
        <p14:creationId xmlns:p14="http://schemas.microsoft.com/office/powerpoint/2010/main" val="166351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9"/>
          <p:cNvSpPr>
            <a:spLocks noChangeArrowheads="1"/>
          </p:cNvSpPr>
          <p:nvPr/>
        </p:nvSpPr>
        <p:spPr bwMode="auto">
          <a:xfrm>
            <a:off x="533400" y="212725"/>
            <a:ext cx="7991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lgn="ctr">
              <a:spcBef>
                <a:spcPct val="0"/>
              </a:spcBef>
              <a:buClrTx/>
              <a:buSzTx/>
              <a:buFont typeface="Wingdings" pitchFamily="2" charset="2"/>
              <a:buNone/>
            </a:pPr>
            <a:r>
              <a:rPr lang="en-US" altLang="it-IT" sz="3000" b="1">
                <a:solidFill>
                  <a:srgbClr val="009900"/>
                </a:solidFill>
              </a:rPr>
              <a:t>The Growth of “Beyond Growth”</a:t>
            </a:r>
          </a:p>
          <a:p>
            <a:pPr algn="ctr">
              <a:spcBef>
                <a:spcPct val="0"/>
              </a:spcBef>
              <a:buClrTx/>
              <a:buSzTx/>
              <a:buFont typeface="Wingdings" pitchFamily="2" charset="2"/>
              <a:buNone/>
            </a:pPr>
            <a:r>
              <a:rPr lang="en-US" altLang="it-IT" sz="1800" b="1">
                <a:solidFill>
                  <a:srgbClr val="009900"/>
                </a:solidFill>
              </a:rPr>
              <a:t>1972-2012: 40 Years of Limits to Growth (Meadows et.al.) </a:t>
            </a:r>
            <a:endParaRPr lang="it-IT" altLang="it-IT" sz="1800" b="1">
              <a:solidFill>
                <a:srgbClr val="009900"/>
              </a:solidFill>
            </a:endParaRPr>
          </a:p>
        </p:txBody>
      </p:sp>
      <p:sp>
        <p:nvSpPr>
          <p:cNvPr id="8" name="Rettangolo 7"/>
          <p:cNvSpPr/>
          <p:nvPr/>
        </p:nvSpPr>
        <p:spPr>
          <a:xfrm>
            <a:off x="752475" y="1176338"/>
            <a:ext cx="184150" cy="522287"/>
          </a:xfrm>
          <a:prstGeom prst="rect">
            <a:avLst/>
          </a:prstGeom>
        </p:spPr>
        <p:txBody>
          <a:bodyPr wrap="none">
            <a:spAutoFit/>
          </a:bodyPr>
          <a:lstStyle/>
          <a:p>
            <a:pPr>
              <a:defRPr/>
            </a:pPr>
            <a:endParaRPr lang="it-IT" sz="2800" dirty="0">
              <a:latin typeface="+mj-lt"/>
            </a:endParaRPr>
          </a:p>
        </p:txBody>
      </p:sp>
      <p:sp>
        <p:nvSpPr>
          <p:cNvPr id="13" name="Rettangolo 12"/>
          <p:cNvSpPr/>
          <p:nvPr/>
        </p:nvSpPr>
        <p:spPr>
          <a:xfrm>
            <a:off x="719138" y="1436688"/>
            <a:ext cx="8391525" cy="5232400"/>
          </a:xfrm>
          <a:prstGeom prst="rect">
            <a:avLst/>
          </a:prstGeom>
        </p:spPr>
        <p:txBody>
          <a:bodyPr>
            <a:spAutoFit/>
          </a:bodyPr>
          <a:lstStyle/>
          <a:p>
            <a:pPr marL="285750" indent="-285750">
              <a:buFont typeface="Arial" panose="020B0604020202020204" pitchFamily="34" charset="0"/>
              <a:buChar char="•"/>
              <a:defRPr/>
            </a:pPr>
            <a:r>
              <a:rPr lang="it-IT" sz="2200" dirty="0">
                <a:solidFill>
                  <a:srgbClr val="000000"/>
                </a:solidFill>
                <a:latin typeface="+mj-lt"/>
              </a:rPr>
              <a:t>Studio Commissionato dal </a:t>
            </a:r>
            <a:r>
              <a:rPr lang="it-IT" sz="2200" b="1" dirty="0">
                <a:solidFill>
                  <a:srgbClr val="000000"/>
                </a:solidFill>
                <a:latin typeface="+mj-lt"/>
              </a:rPr>
              <a:t>Club Di Roma </a:t>
            </a:r>
            <a:r>
              <a:rPr lang="it-IT" sz="2200" dirty="0">
                <a:solidFill>
                  <a:srgbClr val="000000"/>
                </a:solidFill>
                <a:latin typeface="+mj-lt"/>
              </a:rPr>
              <a:t>per simulare le interazioni tra Sistema Terra e attività umane</a:t>
            </a:r>
            <a:r>
              <a:rPr lang="it-IT" sz="2400" dirty="0"/>
              <a:t> e analizzare come la crescita esponenziale interagisce con risorse limitate.</a:t>
            </a:r>
            <a:endParaRPr lang="it-IT" sz="2200" dirty="0">
              <a:solidFill>
                <a:srgbClr val="000000"/>
              </a:solidFill>
              <a:latin typeface="+mj-lt"/>
            </a:endParaRPr>
          </a:p>
          <a:p>
            <a:pPr marL="285750" indent="-285750">
              <a:buFont typeface="Arial" panose="020B0604020202020204" pitchFamily="34" charset="0"/>
              <a:buChar char="•"/>
              <a:defRPr/>
            </a:pPr>
            <a:endParaRPr lang="it-IT" sz="2400" dirty="0"/>
          </a:p>
          <a:p>
            <a:pPr marL="285750" indent="-285750">
              <a:buFont typeface="Arial" panose="020B0604020202020204" pitchFamily="34" charset="0"/>
              <a:buChar char="•"/>
              <a:defRPr/>
            </a:pPr>
            <a:r>
              <a:rPr lang="it-IT" sz="2400" dirty="0"/>
              <a:t>La versione originale utilizza un modello basato su cinque variabili: popolazione mondiale, industrializzazione, inquinamento, produzione e risorse limitate (esauribili). Mentre queste variabili crescono in modo esponenziale, la capacità tecnologica per aumentare la disponibilità di risorse è lineare. Gli autori ne derivano indicazioni circa le tendenze del sistema modificando variamente i trend di crescita delle cinque variabili in tre scenari alternativi. </a:t>
            </a:r>
          </a:p>
        </p:txBody>
      </p:sp>
    </p:spTree>
    <p:custDataLst>
      <p:tags r:id="rId1"/>
    </p:custDataLst>
    <p:extLst>
      <p:ext uri="{BB962C8B-B14F-4D97-AF65-F5344CB8AC3E}">
        <p14:creationId xmlns:p14="http://schemas.microsoft.com/office/powerpoint/2010/main" val="408998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752475" y="1176338"/>
            <a:ext cx="184150" cy="522287"/>
          </a:xfrm>
          <a:prstGeom prst="rect">
            <a:avLst/>
          </a:prstGeom>
        </p:spPr>
        <p:txBody>
          <a:bodyPr wrap="none">
            <a:spAutoFit/>
          </a:bodyPr>
          <a:lstStyle/>
          <a:p>
            <a:pPr>
              <a:defRPr/>
            </a:pPr>
            <a:endParaRPr lang="it-IT" sz="2800" dirty="0">
              <a:latin typeface="+mj-lt"/>
            </a:endParaRPr>
          </a:p>
        </p:txBody>
      </p:sp>
      <p:sp>
        <p:nvSpPr>
          <p:cNvPr id="13" name="Rettangolo 12"/>
          <p:cNvSpPr/>
          <p:nvPr/>
        </p:nvSpPr>
        <p:spPr>
          <a:xfrm>
            <a:off x="533400" y="1371600"/>
            <a:ext cx="7010400" cy="4862513"/>
          </a:xfrm>
          <a:prstGeom prst="rect">
            <a:avLst/>
          </a:prstGeom>
        </p:spPr>
        <p:txBody>
          <a:bodyPr>
            <a:spAutoFit/>
          </a:bodyPr>
          <a:lstStyle/>
          <a:p>
            <a:pPr marL="285750" indent="-285750">
              <a:buFont typeface="Arial" panose="020B0604020202020204" pitchFamily="34" charset="0"/>
              <a:buChar char="•"/>
              <a:defRPr/>
            </a:pPr>
            <a:r>
              <a:rPr lang="it-IT" sz="2400" dirty="0"/>
              <a:t>Due degli scenari mostrano il «fallimento e il collasso" del sistema globale intorno nella seconda metà del 21 ° secolo, mentre un terzo scenario prevede un «mondo stabilizzato»</a:t>
            </a:r>
          </a:p>
          <a:p>
            <a:pPr marL="285750" indent="-285750">
              <a:buFont typeface="Arial" panose="020B0604020202020204" pitchFamily="34" charset="0"/>
              <a:buChar char="•"/>
              <a:defRPr/>
            </a:pPr>
            <a:endParaRPr lang="it-IT" sz="2400" dirty="0"/>
          </a:p>
          <a:p>
            <a:pPr marL="285750" indent="-285750">
              <a:buFont typeface="Arial" panose="020B0604020202020204" pitchFamily="34" charset="0"/>
              <a:buChar char="•"/>
              <a:defRPr/>
            </a:pPr>
            <a:r>
              <a:rPr lang="it-IT" sz="2400" dirty="0"/>
              <a:t>Il libro continua a generare dibattiti ed è stato oggetto di numerose pubblicazioni successive. La più recente nel giugno 2004.</a:t>
            </a:r>
          </a:p>
          <a:p>
            <a:pPr marL="285750" indent="-285750">
              <a:buFont typeface="Arial" panose="020B0604020202020204" pitchFamily="34" charset="0"/>
              <a:buChar char="•"/>
              <a:defRPr/>
            </a:pPr>
            <a:endParaRPr lang="it-IT" sz="2400" dirty="0">
              <a:solidFill>
                <a:srgbClr val="000000"/>
              </a:solidFill>
              <a:latin typeface="+mj-lt"/>
            </a:endParaRPr>
          </a:p>
          <a:p>
            <a:pPr marL="285750" indent="-285750">
              <a:buFont typeface="Arial" panose="020B0604020202020204" pitchFamily="34" charset="0"/>
              <a:buChar char="•"/>
              <a:defRPr/>
            </a:pPr>
            <a:r>
              <a:rPr lang="it-IT" sz="2400" dirty="0"/>
              <a:t>Variamente criticato è ora ampiamente riconosciuto come un’accurata analisi - anche da ex critici (Joseph </a:t>
            </a:r>
            <a:r>
              <a:rPr lang="it-IT" sz="2400" dirty="0" err="1"/>
              <a:t>Stiglitz</a:t>
            </a:r>
            <a:r>
              <a:rPr lang="it-IT" sz="2400" dirty="0"/>
              <a:t>)</a:t>
            </a:r>
            <a:endParaRPr lang="it-IT" sz="2200" dirty="0">
              <a:solidFill>
                <a:srgbClr val="000000"/>
              </a:solidFill>
              <a:latin typeface="+mj-lt"/>
            </a:endParaRPr>
          </a:p>
          <a:p>
            <a:pPr marL="285750" indent="-285750">
              <a:buFont typeface="Arial" panose="020B0604020202020204" pitchFamily="34" charset="0"/>
              <a:buChar char="•"/>
              <a:defRPr/>
            </a:pPr>
            <a:endParaRPr lang="it-IT" sz="2200" dirty="0">
              <a:solidFill>
                <a:srgbClr val="000000"/>
              </a:solidFill>
              <a:latin typeface="+mj-lt"/>
            </a:endParaRPr>
          </a:p>
        </p:txBody>
      </p:sp>
      <p:pic>
        <p:nvPicPr>
          <p:cNvPr id="14340"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514600"/>
            <a:ext cx="1425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9"/>
          <p:cNvSpPr>
            <a:spLocks noChangeArrowheads="1"/>
          </p:cNvSpPr>
          <p:nvPr/>
        </p:nvSpPr>
        <p:spPr bwMode="auto">
          <a:xfrm>
            <a:off x="533400" y="212725"/>
            <a:ext cx="7991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lgn="ctr">
              <a:spcBef>
                <a:spcPct val="0"/>
              </a:spcBef>
              <a:buClrTx/>
              <a:buSzTx/>
              <a:buFont typeface="Wingdings" pitchFamily="2" charset="2"/>
              <a:buNone/>
            </a:pPr>
            <a:r>
              <a:rPr lang="en-US" altLang="it-IT" sz="3000" b="1">
                <a:solidFill>
                  <a:srgbClr val="009900"/>
                </a:solidFill>
              </a:rPr>
              <a:t>The Growth of “Beyond Growth”</a:t>
            </a:r>
          </a:p>
          <a:p>
            <a:pPr algn="ctr">
              <a:spcBef>
                <a:spcPct val="0"/>
              </a:spcBef>
              <a:buClrTx/>
              <a:buSzTx/>
              <a:buFont typeface="Wingdings" pitchFamily="2" charset="2"/>
              <a:buNone/>
            </a:pPr>
            <a:r>
              <a:rPr lang="en-US" altLang="it-IT" sz="1800" b="1">
                <a:solidFill>
                  <a:srgbClr val="009900"/>
                </a:solidFill>
              </a:rPr>
              <a:t>1972-2012: 40 Years of Limits to Growth (Meadows et.al.) </a:t>
            </a:r>
            <a:endParaRPr lang="it-IT" altLang="it-IT" sz="1800" b="1">
              <a:solidFill>
                <a:srgbClr val="009900"/>
              </a:solidFill>
            </a:endParaRPr>
          </a:p>
        </p:txBody>
      </p:sp>
    </p:spTree>
    <p:custDataLst>
      <p:tags r:id="rId1"/>
    </p:custDataLst>
    <p:extLst>
      <p:ext uri="{BB962C8B-B14F-4D97-AF65-F5344CB8AC3E}">
        <p14:creationId xmlns:p14="http://schemas.microsoft.com/office/powerpoint/2010/main" val="265026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9"/>
          <p:cNvSpPr>
            <a:spLocks noChangeArrowheads="1"/>
          </p:cNvSpPr>
          <p:nvPr/>
        </p:nvSpPr>
        <p:spPr bwMode="auto">
          <a:xfrm>
            <a:off x="752475" y="212725"/>
            <a:ext cx="7772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lgn="ctr">
              <a:spcBef>
                <a:spcPct val="0"/>
              </a:spcBef>
              <a:buClrTx/>
              <a:buSzTx/>
              <a:buFont typeface="Wingdings" pitchFamily="2" charset="2"/>
              <a:buNone/>
            </a:pPr>
            <a:r>
              <a:rPr lang="en-US" altLang="it-IT" sz="3200" b="1">
                <a:solidFill>
                  <a:srgbClr val="009900"/>
                </a:solidFill>
              </a:rPr>
              <a:t>Concetti e Indicatori</a:t>
            </a:r>
          </a:p>
          <a:p>
            <a:pPr algn="ctr">
              <a:spcBef>
                <a:spcPct val="0"/>
              </a:spcBef>
              <a:buClrTx/>
              <a:buSzTx/>
              <a:buFont typeface="Wingdings" pitchFamily="2" charset="2"/>
              <a:buNone/>
            </a:pPr>
            <a:r>
              <a:rPr lang="en-US" altLang="it-IT" sz="3200" b="1">
                <a:solidFill>
                  <a:srgbClr val="009900"/>
                </a:solidFill>
              </a:rPr>
              <a:t>Of “Beyond Growth” </a:t>
            </a:r>
            <a:endParaRPr lang="it-IT" altLang="it-IT" sz="3000" b="1">
              <a:solidFill>
                <a:srgbClr val="009900"/>
              </a:solidFill>
            </a:endParaRPr>
          </a:p>
        </p:txBody>
      </p:sp>
      <p:sp>
        <p:nvSpPr>
          <p:cNvPr id="2" name="Rettangolo 1"/>
          <p:cNvSpPr/>
          <p:nvPr/>
        </p:nvSpPr>
        <p:spPr>
          <a:xfrm>
            <a:off x="914400" y="1828800"/>
            <a:ext cx="4572000" cy="3416300"/>
          </a:xfrm>
          <a:prstGeom prst="rect">
            <a:avLst/>
          </a:prstGeom>
        </p:spPr>
        <p:txBody>
          <a:bodyPr>
            <a:spAutoFit/>
          </a:bodyPr>
          <a:lstStyle/>
          <a:p>
            <a:pPr marL="342900" indent="-342900">
              <a:buFont typeface="Wingdings" panose="05000000000000000000" pitchFamily="2" charset="2"/>
              <a:buChar char="§"/>
              <a:defRPr/>
            </a:pPr>
            <a:r>
              <a:rPr lang="it-IT" sz="2400" dirty="0">
                <a:solidFill>
                  <a:srgbClr val="000000"/>
                </a:solidFill>
                <a:latin typeface="+mj-lt"/>
              </a:rPr>
              <a:t>Green </a:t>
            </a:r>
            <a:r>
              <a:rPr lang="it-IT" sz="2400" dirty="0" err="1">
                <a:solidFill>
                  <a:srgbClr val="000000"/>
                </a:solidFill>
                <a:latin typeface="+mj-lt"/>
              </a:rPr>
              <a:t>Growth</a:t>
            </a:r>
            <a:r>
              <a:rPr lang="it-IT" sz="2400" dirty="0">
                <a:solidFill>
                  <a:srgbClr val="000000"/>
                </a:solidFill>
                <a:latin typeface="+mj-lt"/>
              </a:rPr>
              <a:t> </a:t>
            </a:r>
          </a:p>
          <a:p>
            <a:pPr marL="342900" indent="-342900">
              <a:buFont typeface="Wingdings" panose="05000000000000000000" pitchFamily="2" charset="2"/>
              <a:buChar char="§"/>
              <a:defRPr/>
            </a:pPr>
            <a:r>
              <a:rPr lang="it-IT" sz="2400" dirty="0">
                <a:solidFill>
                  <a:srgbClr val="000000"/>
                </a:solidFill>
                <a:latin typeface="+mj-lt"/>
              </a:rPr>
              <a:t>Green Economy </a:t>
            </a:r>
          </a:p>
          <a:p>
            <a:pPr marL="342900" indent="-342900">
              <a:buFont typeface="Wingdings" panose="05000000000000000000" pitchFamily="2" charset="2"/>
              <a:buChar char="§"/>
              <a:defRPr/>
            </a:pPr>
            <a:r>
              <a:rPr lang="it-IT" sz="2400" dirty="0">
                <a:solidFill>
                  <a:srgbClr val="000000"/>
                </a:solidFill>
                <a:latin typeface="+mj-lt"/>
              </a:rPr>
              <a:t>Genuine </a:t>
            </a:r>
            <a:r>
              <a:rPr lang="it-IT" sz="2400" dirty="0" err="1">
                <a:solidFill>
                  <a:srgbClr val="000000"/>
                </a:solidFill>
                <a:latin typeface="+mj-lt"/>
              </a:rPr>
              <a:t>Savings</a:t>
            </a:r>
            <a:r>
              <a:rPr lang="it-IT" sz="2400" dirty="0">
                <a:solidFill>
                  <a:srgbClr val="000000"/>
                </a:solidFill>
                <a:latin typeface="+mj-lt"/>
              </a:rPr>
              <a:t> </a:t>
            </a:r>
          </a:p>
          <a:p>
            <a:pPr marL="342900" indent="-342900">
              <a:buFont typeface="Wingdings" panose="05000000000000000000" pitchFamily="2" charset="2"/>
              <a:buChar char="§"/>
              <a:defRPr/>
            </a:pPr>
            <a:r>
              <a:rPr lang="it-IT" sz="2400" dirty="0">
                <a:solidFill>
                  <a:srgbClr val="000000"/>
                </a:solidFill>
                <a:latin typeface="+mj-lt"/>
              </a:rPr>
              <a:t>Genuine Progress </a:t>
            </a:r>
          </a:p>
          <a:p>
            <a:pPr marL="342900" indent="-342900">
              <a:buFont typeface="Wingdings" panose="05000000000000000000" pitchFamily="2" charset="2"/>
              <a:buChar char="§"/>
              <a:defRPr/>
            </a:pPr>
            <a:r>
              <a:rPr lang="it-IT" sz="2400" dirty="0" err="1">
                <a:solidFill>
                  <a:srgbClr val="000000"/>
                </a:solidFill>
                <a:latin typeface="+mj-lt"/>
              </a:rPr>
              <a:t>Sustainable</a:t>
            </a:r>
            <a:r>
              <a:rPr lang="it-IT" sz="2400" dirty="0">
                <a:solidFill>
                  <a:srgbClr val="000000"/>
                </a:solidFill>
                <a:latin typeface="+mj-lt"/>
              </a:rPr>
              <a:t> Development </a:t>
            </a:r>
          </a:p>
          <a:p>
            <a:pPr marL="342900" indent="-342900">
              <a:buFont typeface="Wingdings" panose="05000000000000000000" pitchFamily="2" charset="2"/>
              <a:buChar char="§"/>
              <a:defRPr/>
            </a:pPr>
            <a:r>
              <a:rPr lang="it-IT" sz="2400" dirty="0" err="1">
                <a:solidFill>
                  <a:srgbClr val="000000"/>
                </a:solidFill>
                <a:latin typeface="+mj-lt"/>
              </a:rPr>
              <a:t>Gross</a:t>
            </a:r>
            <a:r>
              <a:rPr lang="it-IT" sz="2400" dirty="0">
                <a:solidFill>
                  <a:srgbClr val="000000"/>
                </a:solidFill>
                <a:latin typeface="+mj-lt"/>
              </a:rPr>
              <a:t> National </a:t>
            </a:r>
            <a:r>
              <a:rPr lang="it-IT" sz="2400" dirty="0" err="1">
                <a:solidFill>
                  <a:srgbClr val="000000"/>
                </a:solidFill>
                <a:latin typeface="+mj-lt"/>
              </a:rPr>
              <a:t>Happiness</a:t>
            </a:r>
            <a:r>
              <a:rPr lang="it-IT" sz="2400" dirty="0">
                <a:solidFill>
                  <a:srgbClr val="000000"/>
                </a:solidFill>
                <a:latin typeface="+mj-lt"/>
              </a:rPr>
              <a:t> </a:t>
            </a:r>
          </a:p>
          <a:p>
            <a:pPr marL="342900" indent="-342900">
              <a:buFont typeface="Wingdings" panose="05000000000000000000" pitchFamily="2" charset="2"/>
              <a:buChar char="§"/>
              <a:defRPr/>
            </a:pPr>
            <a:r>
              <a:rPr lang="it-IT" sz="2400" dirty="0">
                <a:solidFill>
                  <a:srgbClr val="000000"/>
                </a:solidFill>
                <a:latin typeface="+mj-lt"/>
              </a:rPr>
              <a:t>De-</a:t>
            </a:r>
            <a:r>
              <a:rPr lang="it-IT" sz="2400" dirty="0" err="1">
                <a:solidFill>
                  <a:srgbClr val="000000"/>
                </a:solidFill>
                <a:latin typeface="+mj-lt"/>
              </a:rPr>
              <a:t>Growth</a:t>
            </a:r>
            <a:r>
              <a:rPr lang="it-IT" sz="2400" dirty="0">
                <a:solidFill>
                  <a:srgbClr val="000000"/>
                </a:solidFill>
                <a:latin typeface="+mj-lt"/>
              </a:rPr>
              <a:t> </a:t>
            </a:r>
          </a:p>
          <a:p>
            <a:pPr marL="342900" indent="-342900">
              <a:buFont typeface="Wingdings" panose="05000000000000000000" pitchFamily="2" charset="2"/>
              <a:buChar char="§"/>
              <a:defRPr/>
            </a:pPr>
            <a:r>
              <a:rPr lang="it-IT" sz="2400" dirty="0" err="1">
                <a:solidFill>
                  <a:srgbClr val="000000"/>
                </a:solidFill>
                <a:latin typeface="+mj-lt"/>
              </a:rPr>
              <a:t>Better</a:t>
            </a:r>
            <a:r>
              <a:rPr lang="it-IT" sz="2400" dirty="0">
                <a:solidFill>
                  <a:srgbClr val="000000"/>
                </a:solidFill>
                <a:latin typeface="+mj-lt"/>
              </a:rPr>
              <a:t> Life Index </a:t>
            </a:r>
          </a:p>
          <a:p>
            <a:pPr marL="342900" indent="-342900">
              <a:buFont typeface="Wingdings" panose="05000000000000000000" pitchFamily="2" charset="2"/>
              <a:buChar char="§"/>
              <a:defRPr/>
            </a:pPr>
            <a:r>
              <a:rPr lang="it-IT" sz="2400" dirty="0">
                <a:solidFill>
                  <a:srgbClr val="000000"/>
                </a:solidFill>
                <a:latin typeface="+mj-lt"/>
              </a:rPr>
              <a:t>Green GDP </a:t>
            </a:r>
            <a:endParaRPr lang="it-IT" sz="2400" dirty="0">
              <a:latin typeface="+mj-lt"/>
            </a:endParaRPr>
          </a:p>
        </p:txBody>
      </p:sp>
      <p:pic>
        <p:nvPicPr>
          <p:cNvPr id="15364"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8638" y="5029200"/>
            <a:ext cx="2974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1625" y="1371600"/>
            <a:ext cx="186848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767388"/>
            <a:ext cx="39624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0345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752475" y="1176338"/>
            <a:ext cx="184150" cy="522287"/>
          </a:xfrm>
          <a:prstGeom prst="rect">
            <a:avLst/>
          </a:prstGeom>
        </p:spPr>
        <p:txBody>
          <a:bodyPr wrap="none">
            <a:spAutoFit/>
          </a:bodyPr>
          <a:lstStyle/>
          <a:p>
            <a:pPr>
              <a:defRPr/>
            </a:pPr>
            <a:endParaRPr lang="it-IT" sz="2800" dirty="0">
              <a:latin typeface="+mj-lt"/>
            </a:endParaRPr>
          </a:p>
        </p:txBody>
      </p:sp>
      <p:sp>
        <p:nvSpPr>
          <p:cNvPr id="13" name="Rettangolo 12"/>
          <p:cNvSpPr/>
          <p:nvPr/>
        </p:nvSpPr>
        <p:spPr>
          <a:xfrm>
            <a:off x="533400" y="1371600"/>
            <a:ext cx="7010400" cy="4494213"/>
          </a:xfrm>
          <a:prstGeom prst="rect">
            <a:avLst/>
          </a:prstGeom>
        </p:spPr>
        <p:txBody>
          <a:bodyPr>
            <a:spAutoFit/>
          </a:bodyPr>
          <a:lstStyle/>
          <a:p>
            <a:pPr marL="285750" indent="-285750">
              <a:buFont typeface="Arial" panose="020B0604020202020204" pitchFamily="34" charset="0"/>
              <a:buChar char="•"/>
              <a:defRPr/>
            </a:pPr>
            <a:r>
              <a:rPr lang="it-IT" sz="2400" dirty="0"/>
              <a:t>R. Costanza, M. </a:t>
            </a:r>
            <a:r>
              <a:rPr lang="it-IT" sz="2400" dirty="0" err="1"/>
              <a:t>Hart</a:t>
            </a:r>
            <a:r>
              <a:rPr lang="it-IT" sz="2400" dirty="0"/>
              <a:t>, S. </a:t>
            </a:r>
            <a:r>
              <a:rPr lang="it-IT" sz="2400" dirty="0" err="1"/>
              <a:t>Posner</a:t>
            </a:r>
            <a:r>
              <a:rPr lang="it-IT" sz="2400" dirty="0"/>
              <a:t>, J. </a:t>
            </a:r>
            <a:r>
              <a:rPr lang="it-IT" sz="2400" dirty="0" err="1"/>
              <a:t>Talberth</a:t>
            </a:r>
            <a:r>
              <a:rPr lang="it-IT" sz="2400" dirty="0"/>
              <a:t>, </a:t>
            </a:r>
            <a:r>
              <a:rPr lang="it-IT" sz="2400" b="1" dirty="0"/>
              <a:t>“Beyond GDP: The </a:t>
            </a:r>
            <a:r>
              <a:rPr lang="it-IT" sz="2400" b="1" dirty="0" err="1"/>
              <a:t>Need</a:t>
            </a:r>
            <a:r>
              <a:rPr lang="it-IT" sz="2400" b="1" dirty="0"/>
              <a:t> for New </a:t>
            </a:r>
            <a:r>
              <a:rPr lang="it-IT" sz="2400" b="1" dirty="0" err="1"/>
              <a:t>Measures</a:t>
            </a:r>
            <a:r>
              <a:rPr lang="it-IT" sz="2400" b="1" dirty="0"/>
              <a:t> of Progress”, </a:t>
            </a:r>
            <a:r>
              <a:rPr lang="en-US" sz="2400" dirty="0" err="1"/>
              <a:t>Pardee</a:t>
            </a:r>
            <a:r>
              <a:rPr lang="en-US" sz="2400" dirty="0"/>
              <a:t> Paper No. 4, Boston: </a:t>
            </a:r>
            <a:r>
              <a:rPr lang="en-US" sz="2400" dirty="0" err="1"/>
              <a:t>Pardee</a:t>
            </a:r>
            <a:r>
              <a:rPr lang="en-US" sz="2400" dirty="0"/>
              <a:t> Center for the Study of the Longer-Range Future, 2009</a:t>
            </a:r>
            <a:endParaRPr lang="it-IT" sz="2400" b="1" dirty="0"/>
          </a:p>
          <a:p>
            <a:pPr marL="285750" indent="-285750">
              <a:buFont typeface="Arial" panose="020B0604020202020204" pitchFamily="34" charset="0"/>
              <a:buChar char="•"/>
              <a:defRPr/>
            </a:pPr>
            <a:endParaRPr lang="it-IT" sz="2400" dirty="0"/>
          </a:p>
          <a:p>
            <a:pPr marL="285750" indent="-285750">
              <a:buFont typeface="Arial" panose="020B0604020202020204" pitchFamily="34" charset="0"/>
              <a:buChar char="•"/>
              <a:defRPr/>
            </a:pPr>
            <a:endParaRPr lang="it-IT" sz="2400" dirty="0">
              <a:solidFill>
                <a:srgbClr val="000000"/>
              </a:solidFill>
              <a:latin typeface="+mj-lt"/>
            </a:endParaRPr>
          </a:p>
          <a:p>
            <a:pPr marL="285750" indent="-285750">
              <a:buFont typeface="Arial" panose="020B0604020202020204" pitchFamily="34" charset="0"/>
              <a:buChar char="•"/>
              <a:defRPr/>
            </a:pPr>
            <a:r>
              <a:rPr lang="it-IT" sz="2400" dirty="0"/>
              <a:t>Sottolinea la necessità di un cambiamento più radicale degli obiettivi delle politiche in ragione dei progressi sostanziali che stanno alla base delle nuove metriche del benessere </a:t>
            </a:r>
          </a:p>
          <a:p>
            <a:pPr marL="285750" indent="-285750">
              <a:buFont typeface="Arial" panose="020B0604020202020204" pitchFamily="34" charset="0"/>
              <a:buChar char="•"/>
              <a:defRPr/>
            </a:pPr>
            <a:endParaRPr lang="it-IT" sz="2200" dirty="0">
              <a:solidFill>
                <a:srgbClr val="000000"/>
              </a:solidFill>
              <a:latin typeface="+mj-lt"/>
            </a:endParaRPr>
          </a:p>
        </p:txBody>
      </p:sp>
      <p:sp>
        <p:nvSpPr>
          <p:cNvPr id="16388" name="Rectangle 19"/>
          <p:cNvSpPr>
            <a:spLocks noChangeArrowheads="1"/>
          </p:cNvSpPr>
          <p:nvPr/>
        </p:nvSpPr>
        <p:spPr bwMode="auto">
          <a:xfrm>
            <a:off x="515938" y="304800"/>
            <a:ext cx="7991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lgn="ctr">
              <a:spcBef>
                <a:spcPct val="0"/>
              </a:spcBef>
              <a:buClrTx/>
              <a:buSzTx/>
              <a:buFont typeface="Wingdings" pitchFamily="2" charset="2"/>
              <a:buNone/>
            </a:pPr>
            <a:r>
              <a:rPr lang="en-US" altLang="it-IT" sz="3000" b="1">
                <a:solidFill>
                  <a:srgbClr val="009900"/>
                </a:solidFill>
              </a:rPr>
              <a:t>The Movement “Beyond GDP”</a:t>
            </a:r>
          </a:p>
        </p:txBody>
      </p:sp>
    </p:spTree>
    <p:custDataLst>
      <p:tags r:id="rId1"/>
    </p:custDataLst>
    <p:extLst>
      <p:ext uri="{BB962C8B-B14F-4D97-AF65-F5344CB8AC3E}">
        <p14:creationId xmlns:p14="http://schemas.microsoft.com/office/powerpoint/2010/main" val="149068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560" y="381"/>
            <a:ext cx="7109916" cy="1107504"/>
          </a:xfrm>
        </p:spPr>
        <p:txBody>
          <a:bodyPr/>
          <a:lstStyle/>
          <a:p>
            <a:pPr algn="r" eaLnBrk="1" hangingPunct="1"/>
            <a:r>
              <a:rPr lang="en-US" altLang="it-IT" sz="2800" dirty="0"/>
              <a:t>Economy and Environment: </a:t>
            </a:r>
            <a:r>
              <a:rPr lang="en-US" altLang="it-IT" sz="2800" dirty="0" err="1"/>
              <a:t>L’approccio</a:t>
            </a:r>
            <a:r>
              <a:rPr lang="en-US" altLang="it-IT" sz="2800" dirty="0"/>
              <a:t> </a:t>
            </a:r>
            <a:r>
              <a:rPr lang="en-US" altLang="it-IT" sz="2800" dirty="0" err="1"/>
              <a:t>Economico</a:t>
            </a:r>
            <a:r>
              <a:rPr lang="en-US" altLang="it-IT" sz="2800" dirty="0"/>
              <a:t> </a:t>
            </a:r>
            <a:r>
              <a:rPr lang="en-US" altLang="it-IT" sz="2800" dirty="0" err="1"/>
              <a:t>alla</a:t>
            </a:r>
            <a:r>
              <a:rPr lang="en-US" altLang="it-IT" sz="2800" dirty="0"/>
              <a:t> </a:t>
            </a:r>
            <a:r>
              <a:rPr lang="en-US" altLang="it-IT" sz="2800" dirty="0" err="1"/>
              <a:t>sostenibilità</a:t>
            </a:r>
            <a:endParaRPr lang="en-US" altLang="it-IT" sz="2800" dirty="0"/>
          </a:p>
        </p:txBody>
      </p:sp>
      <p:sp>
        <p:nvSpPr>
          <p:cNvPr id="22534" name="Oval 6"/>
          <p:cNvSpPr>
            <a:spLocks noChangeArrowheads="1"/>
          </p:cNvSpPr>
          <p:nvPr/>
        </p:nvSpPr>
        <p:spPr bwMode="auto">
          <a:xfrm>
            <a:off x="2438400" y="1676400"/>
            <a:ext cx="4114800" cy="2057400"/>
          </a:xfrm>
          <a:prstGeom prst="ellipse">
            <a:avLst/>
          </a:prstGeom>
          <a:solidFill>
            <a:srgbClr val="FFFFFF"/>
          </a:solidFill>
          <a:ln w="38100">
            <a:solidFill>
              <a:srgbClr val="009900"/>
            </a:solidFill>
            <a:round/>
            <a:headEnd/>
            <a:tailEnd/>
          </a:ln>
        </p:spPr>
        <p:txBody>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endParaRPr lang="it-IT" altLang="it-IT" sz="1800" b="1">
              <a:solidFill>
                <a:srgbClr val="009900"/>
              </a:solidFill>
            </a:endParaRPr>
          </a:p>
        </p:txBody>
      </p:sp>
      <p:sp>
        <p:nvSpPr>
          <p:cNvPr id="22540" name="Rectangle 12"/>
          <p:cNvSpPr>
            <a:spLocks noChangeArrowheads="1"/>
          </p:cNvSpPr>
          <p:nvPr/>
        </p:nvSpPr>
        <p:spPr bwMode="auto">
          <a:xfrm>
            <a:off x="3657600" y="2438400"/>
            <a:ext cx="1752600" cy="5334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algn="ctr" eaLnBrk="0" fontAlgn="base" hangingPunct="0">
              <a:spcBef>
                <a:spcPct val="0"/>
              </a:spcBef>
              <a:spcAft>
                <a:spcPct val="0"/>
              </a:spcAft>
              <a:buClrTx/>
              <a:buSzTx/>
              <a:buFontTx/>
              <a:buNone/>
            </a:pPr>
            <a:r>
              <a:rPr lang="en-US" altLang="it-IT" sz="1800" b="1">
                <a:solidFill>
                  <a:srgbClr val="006666"/>
                </a:solidFill>
              </a:rPr>
              <a:t>Economy</a:t>
            </a:r>
          </a:p>
        </p:txBody>
      </p:sp>
      <p:sp>
        <p:nvSpPr>
          <p:cNvPr id="22541" name="Line 13"/>
          <p:cNvSpPr>
            <a:spLocks noChangeShapeType="1"/>
          </p:cNvSpPr>
          <p:nvPr/>
        </p:nvSpPr>
        <p:spPr bwMode="auto">
          <a:xfrm>
            <a:off x="2438400" y="2667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000000"/>
              </a:solidFill>
            </a:endParaRPr>
          </a:p>
        </p:txBody>
      </p:sp>
      <p:sp>
        <p:nvSpPr>
          <p:cNvPr id="22543" name="Line 15"/>
          <p:cNvSpPr>
            <a:spLocks noChangeShapeType="1"/>
          </p:cNvSpPr>
          <p:nvPr/>
        </p:nvSpPr>
        <p:spPr bwMode="auto">
          <a:xfrm>
            <a:off x="5410200" y="2667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t-IT">
              <a:solidFill>
                <a:srgbClr val="000000"/>
              </a:solidFill>
            </a:endParaRPr>
          </a:p>
        </p:txBody>
      </p:sp>
      <p:sp>
        <p:nvSpPr>
          <p:cNvPr id="22544" name="Text Box 16"/>
          <p:cNvSpPr txBox="1">
            <a:spLocks noChangeArrowheads="1"/>
          </p:cNvSpPr>
          <p:nvPr/>
        </p:nvSpPr>
        <p:spPr bwMode="auto">
          <a:xfrm>
            <a:off x="3962400" y="1828800"/>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800" b="1">
                <a:solidFill>
                  <a:srgbClr val="009900"/>
                </a:solidFill>
              </a:rPr>
              <a:t>Nature</a:t>
            </a:r>
          </a:p>
        </p:txBody>
      </p:sp>
      <p:sp>
        <p:nvSpPr>
          <p:cNvPr id="22546" name="Text Box 18"/>
          <p:cNvSpPr txBox="1">
            <a:spLocks noChangeArrowheads="1"/>
          </p:cNvSpPr>
          <p:nvPr/>
        </p:nvSpPr>
        <p:spPr bwMode="auto">
          <a:xfrm>
            <a:off x="179513" y="3518571"/>
            <a:ext cx="2863850" cy="646331"/>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800" dirty="0">
                <a:solidFill>
                  <a:srgbClr val="000000"/>
                </a:solidFill>
              </a:rPr>
              <a:t>Natural Resource Economics</a:t>
            </a:r>
          </a:p>
        </p:txBody>
      </p:sp>
      <p:sp>
        <p:nvSpPr>
          <p:cNvPr id="22548" name="Text Box 20"/>
          <p:cNvSpPr txBox="1">
            <a:spLocks noChangeArrowheads="1"/>
          </p:cNvSpPr>
          <p:nvPr/>
        </p:nvSpPr>
        <p:spPr bwMode="auto">
          <a:xfrm>
            <a:off x="6299373" y="3511286"/>
            <a:ext cx="2456568" cy="646331"/>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800" dirty="0">
                <a:solidFill>
                  <a:srgbClr val="000000"/>
                </a:solidFill>
              </a:rPr>
              <a:t>Environmental Economics</a:t>
            </a:r>
          </a:p>
        </p:txBody>
      </p:sp>
      <p:sp>
        <p:nvSpPr>
          <p:cNvPr id="14" name="TextBox 13"/>
          <p:cNvSpPr txBox="1">
            <a:spLocks noChangeArrowheads="1"/>
          </p:cNvSpPr>
          <p:nvPr/>
        </p:nvSpPr>
        <p:spPr bwMode="auto">
          <a:xfrm>
            <a:off x="2514600" y="2362200"/>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400">
                <a:solidFill>
                  <a:srgbClr val="000000"/>
                </a:solidFill>
              </a:rPr>
              <a:t>resources</a:t>
            </a:r>
          </a:p>
        </p:txBody>
      </p:sp>
      <p:sp>
        <p:nvSpPr>
          <p:cNvPr id="15" name="TextBox 14"/>
          <p:cNvSpPr txBox="1">
            <a:spLocks noChangeArrowheads="1"/>
          </p:cNvSpPr>
          <p:nvPr/>
        </p:nvSpPr>
        <p:spPr bwMode="auto">
          <a:xfrm>
            <a:off x="5486400" y="2362200"/>
            <a:ext cx="935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400">
                <a:solidFill>
                  <a:srgbClr val="000000"/>
                </a:solidFill>
              </a:rPr>
              <a:t>residuals</a:t>
            </a:r>
          </a:p>
        </p:txBody>
      </p:sp>
      <p:sp>
        <p:nvSpPr>
          <p:cNvPr id="16" name="Text Box 18">
            <a:extLst>
              <a:ext uri="{FF2B5EF4-FFF2-40B4-BE49-F238E27FC236}">
                <a16:creationId xmlns:a16="http://schemas.microsoft.com/office/drawing/2014/main" id="{06890ED0-2D0C-8F4F-8A35-7BAF7D9AB76C}"/>
              </a:ext>
            </a:extLst>
          </p:cNvPr>
          <p:cNvSpPr txBox="1">
            <a:spLocks noChangeArrowheads="1"/>
          </p:cNvSpPr>
          <p:nvPr/>
        </p:nvSpPr>
        <p:spPr bwMode="auto">
          <a:xfrm>
            <a:off x="155575" y="4652641"/>
            <a:ext cx="2863850" cy="92333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800" dirty="0">
                <a:solidFill>
                  <a:srgbClr val="000000"/>
                </a:solidFill>
              </a:rPr>
              <a:t>Optimal (efficient) exploitation of resources</a:t>
            </a:r>
          </a:p>
        </p:txBody>
      </p:sp>
      <p:sp>
        <p:nvSpPr>
          <p:cNvPr id="17" name="Text Box 20">
            <a:extLst>
              <a:ext uri="{FF2B5EF4-FFF2-40B4-BE49-F238E27FC236}">
                <a16:creationId xmlns:a16="http://schemas.microsoft.com/office/drawing/2014/main" id="{26624A05-F097-6247-AF7C-57C3244F924F}"/>
              </a:ext>
            </a:extLst>
          </p:cNvPr>
          <p:cNvSpPr txBox="1">
            <a:spLocks noChangeArrowheads="1"/>
          </p:cNvSpPr>
          <p:nvPr/>
        </p:nvSpPr>
        <p:spPr bwMode="auto">
          <a:xfrm>
            <a:off x="6300192" y="4628578"/>
            <a:ext cx="2522486" cy="92333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fontAlgn="t">
              <a:buNone/>
            </a:pPr>
            <a:r>
              <a:rPr lang="it-IT" sz="1800" dirty="0">
                <a:solidFill>
                  <a:srgbClr val="000000"/>
                </a:solidFill>
              </a:rPr>
              <a:t>Control of </a:t>
            </a:r>
            <a:r>
              <a:rPr lang="it-IT" sz="1800" dirty="0" err="1">
                <a:solidFill>
                  <a:srgbClr val="000000"/>
                </a:solidFill>
              </a:rPr>
              <a:t>environmental</a:t>
            </a:r>
            <a:r>
              <a:rPr lang="it-IT" sz="1800" dirty="0">
                <a:solidFill>
                  <a:srgbClr val="000000"/>
                </a:solidFill>
              </a:rPr>
              <a:t> </a:t>
            </a:r>
            <a:r>
              <a:rPr lang="it-IT" sz="1800" dirty="0" err="1">
                <a:solidFill>
                  <a:srgbClr val="000000"/>
                </a:solidFill>
              </a:rPr>
              <a:t>externalities</a:t>
            </a:r>
            <a:endParaRPr lang="it-IT" sz="1800" dirty="0">
              <a:solidFill>
                <a:srgbClr val="000000"/>
              </a:solidFill>
            </a:endParaRPr>
          </a:p>
        </p:txBody>
      </p:sp>
      <p:sp>
        <p:nvSpPr>
          <p:cNvPr id="18" name="Text Box 18">
            <a:extLst>
              <a:ext uri="{FF2B5EF4-FFF2-40B4-BE49-F238E27FC236}">
                <a16:creationId xmlns:a16="http://schemas.microsoft.com/office/drawing/2014/main" id="{20781B82-1C50-294D-948A-BCC3C0025116}"/>
              </a:ext>
            </a:extLst>
          </p:cNvPr>
          <p:cNvSpPr txBox="1">
            <a:spLocks noChangeArrowheads="1"/>
          </p:cNvSpPr>
          <p:nvPr/>
        </p:nvSpPr>
        <p:spPr bwMode="auto">
          <a:xfrm>
            <a:off x="3914775" y="4581435"/>
            <a:ext cx="1737345" cy="120032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800" dirty="0">
                <a:solidFill>
                  <a:srgbClr val="000000"/>
                </a:solidFill>
              </a:rPr>
              <a:t>Market Intervention/Market Instruments</a:t>
            </a:r>
          </a:p>
        </p:txBody>
      </p:sp>
      <p:sp>
        <p:nvSpPr>
          <p:cNvPr id="19" name="Text Box 18">
            <a:extLst>
              <a:ext uri="{FF2B5EF4-FFF2-40B4-BE49-F238E27FC236}">
                <a16:creationId xmlns:a16="http://schemas.microsoft.com/office/drawing/2014/main" id="{64061063-E52E-734D-ACE8-7794589348B4}"/>
              </a:ext>
            </a:extLst>
          </p:cNvPr>
          <p:cNvSpPr txBox="1">
            <a:spLocks noChangeArrowheads="1"/>
          </p:cNvSpPr>
          <p:nvPr/>
        </p:nvSpPr>
        <p:spPr bwMode="auto">
          <a:xfrm>
            <a:off x="139874" y="6376352"/>
            <a:ext cx="6768751"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Comic Sans MS" pitchFamily="66" charset="0"/>
              </a:defRPr>
            </a:lvl1pPr>
            <a:lvl2pPr marL="742950" indent="-285750">
              <a:spcBef>
                <a:spcPct val="20000"/>
              </a:spcBef>
              <a:buClr>
                <a:srgbClr val="009900"/>
              </a:buClr>
              <a:buFont typeface="Wingdings" pitchFamily="2" charset="2"/>
              <a:buChar char="l"/>
              <a:defRPr sz="2500">
                <a:solidFill>
                  <a:schemeClr val="tx1"/>
                </a:solidFill>
                <a:latin typeface="Comic Sans MS" pitchFamily="66" charset="0"/>
              </a:defRPr>
            </a:lvl2pPr>
            <a:lvl3pPr marL="1143000" indent="-228600">
              <a:spcBef>
                <a:spcPct val="20000"/>
              </a:spcBef>
              <a:buClr>
                <a:srgbClr val="009900"/>
              </a:buClr>
              <a:buFont typeface="Wingdings" pitchFamily="2" charset="2"/>
              <a:buChar char="¡"/>
              <a:defRPr sz="2200">
                <a:solidFill>
                  <a:schemeClr val="tx1"/>
                </a:solidFill>
                <a:latin typeface="Comic Sans MS" pitchFamily="66" charset="0"/>
              </a:defRPr>
            </a:lvl3pPr>
            <a:lvl4pPr marL="1600200" indent="-228600">
              <a:spcBef>
                <a:spcPct val="20000"/>
              </a:spcBef>
              <a:buClr>
                <a:srgbClr val="009900"/>
              </a:buClr>
              <a:buFont typeface="Wingdings" pitchFamily="2" charset="2"/>
              <a:buChar char="l"/>
              <a:defRPr sz="1900">
                <a:solidFill>
                  <a:schemeClr val="tx1"/>
                </a:solidFill>
                <a:latin typeface="Comic Sans MS" pitchFamily="66" charset="0"/>
              </a:defRPr>
            </a:lvl4pPr>
            <a:lvl5pPr marL="2057400" indent="-228600">
              <a:spcBef>
                <a:spcPct val="20000"/>
              </a:spcBef>
              <a:buClr>
                <a:srgbClr val="009900"/>
              </a:buClr>
              <a:buFont typeface="Wingdings" pitchFamily="2" charset="2"/>
              <a:buChar char="¡"/>
              <a:defRPr sz="1900">
                <a:solidFill>
                  <a:schemeClr val="tx1"/>
                </a:solidFill>
                <a:latin typeface="Comic Sans MS" pitchFamily="66" charset="0"/>
              </a:defRPr>
            </a:lvl5pPr>
            <a:lvl6pPr marL="25146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6pPr>
            <a:lvl7pPr marL="29718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7pPr>
            <a:lvl8pPr marL="34290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8pPr>
            <a:lvl9pPr marL="3886200" indent="-228600" eaLnBrk="0" fontAlgn="base" hangingPunct="0">
              <a:spcBef>
                <a:spcPct val="20000"/>
              </a:spcBef>
              <a:spcAft>
                <a:spcPct val="0"/>
              </a:spcAft>
              <a:buClr>
                <a:srgbClr val="009900"/>
              </a:buClr>
              <a:buFont typeface="Wingdings" pitchFamily="2" charset="2"/>
              <a:buChar char="¡"/>
              <a:defRPr sz="1900">
                <a:solidFill>
                  <a:schemeClr val="tx1"/>
                </a:solidFill>
                <a:latin typeface="Comic Sans MS" pitchFamily="66" charset="0"/>
              </a:defRPr>
            </a:lvl9pPr>
          </a:lstStyle>
          <a:p>
            <a:pPr eaLnBrk="0" fontAlgn="base" hangingPunct="0">
              <a:spcBef>
                <a:spcPct val="0"/>
              </a:spcBef>
              <a:spcAft>
                <a:spcPct val="0"/>
              </a:spcAft>
              <a:buClrTx/>
              <a:buSzTx/>
              <a:buFontTx/>
              <a:buNone/>
            </a:pPr>
            <a:r>
              <a:rPr lang="en-US" altLang="it-IT" sz="1800" dirty="0">
                <a:solidFill>
                  <a:srgbClr val="FF0000"/>
                </a:solidFill>
              </a:rPr>
              <a:t>… But not all goods are marketed!</a:t>
            </a:r>
          </a:p>
        </p:txBody>
      </p:sp>
      <p:cxnSp>
        <p:nvCxnSpPr>
          <p:cNvPr id="7" name="Connettore 4 6">
            <a:extLst>
              <a:ext uri="{FF2B5EF4-FFF2-40B4-BE49-F238E27FC236}">
                <a16:creationId xmlns:a16="http://schemas.microsoft.com/office/drawing/2014/main" id="{9951B8AD-A7AA-6D4A-8F24-BF8932FE8BB9}"/>
              </a:ext>
            </a:extLst>
          </p:cNvPr>
          <p:cNvCxnSpPr>
            <a:cxnSpLocks/>
          </p:cNvCxnSpPr>
          <p:nvPr/>
        </p:nvCxnSpPr>
        <p:spPr bwMode="auto">
          <a:xfrm rot="16200000" flipH="1">
            <a:off x="6595281" y="2771749"/>
            <a:ext cx="545976" cy="477738"/>
          </a:xfrm>
          <a:prstGeom prst="bentConnector3">
            <a:avLst/>
          </a:prstGeom>
          <a:solidFill>
            <a:schemeClr val="accent1"/>
          </a:solidFill>
          <a:ln w="41275" cap="flat" cmpd="sng" algn="ctr">
            <a:solidFill>
              <a:schemeClr val="tx1"/>
            </a:solidFill>
            <a:prstDash val="solid"/>
            <a:round/>
            <a:headEnd type="none" w="med" len="med"/>
            <a:tailEnd type="triangle"/>
          </a:ln>
          <a:effectLst/>
        </p:spPr>
      </p:cxnSp>
      <p:cxnSp>
        <p:nvCxnSpPr>
          <p:cNvPr id="10" name="Connettore 4 9">
            <a:extLst>
              <a:ext uri="{FF2B5EF4-FFF2-40B4-BE49-F238E27FC236}">
                <a16:creationId xmlns:a16="http://schemas.microsoft.com/office/drawing/2014/main" id="{A1547CC3-53A9-6345-B9BE-B1F1C446C59F}"/>
              </a:ext>
            </a:extLst>
          </p:cNvPr>
          <p:cNvCxnSpPr>
            <a:cxnSpLocks/>
          </p:cNvCxnSpPr>
          <p:nvPr/>
        </p:nvCxnSpPr>
        <p:spPr bwMode="auto">
          <a:xfrm rot="5400000">
            <a:off x="1771695" y="2729875"/>
            <a:ext cx="673557" cy="545554"/>
          </a:xfrm>
          <a:prstGeom prst="bentConnector3">
            <a:avLst/>
          </a:prstGeom>
          <a:solidFill>
            <a:schemeClr val="accent1"/>
          </a:solidFill>
          <a:ln w="41275" cap="flat" cmpd="sng" algn="ctr">
            <a:solidFill>
              <a:schemeClr val="tx1"/>
            </a:solidFill>
            <a:prstDash val="solid"/>
            <a:round/>
            <a:headEnd type="none" w="med" len="med"/>
            <a:tailEnd type="triangle"/>
          </a:ln>
          <a:effectLst/>
        </p:spPr>
      </p:cxnSp>
      <p:cxnSp>
        <p:nvCxnSpPr>
          <p:cNvPr id="13" name="Connettore 2 12">
            <a:extLst>
              <a:ext uri="{FF2B5EF4-FFF2-40B4-BE49-F238E27FC236}">
                <a16:creationId xmlns:a16="http://schemas.microsoft.com/office/drawing/2014/main" id="{79E8AF29-9791-E74F-B0A6-7D34B762302D}"/>
              </a:ext>
            </a:extLst>
          </p:cNvPr>
          <p:cNvCxnSpPr>
            <a:cxnSpLocks/>
          </p:cNvCxnSpPr>
          <p:nvPr/>
        </p:nvCxnSpPr>
        <p:spPr bwMode="auto">
          <a:xfrm>
            <a:off x="1835696" y="4293096"/>
            <a:ext cx="0" cy="281815"/>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2" name="Connettore 2 31">
            <a:extLst>
              <a:ext uri="{FF2B5EF4-FFF2-40B4-BE49-F238E27FC236}">
                <a16:creationId xmlns:a16="http://schemas.microsoft.com/office/drawing/2014/main" id="{5068F2DD-66E2-9442-B22A-7F5E7C358728}"/>
              </a:ext>
            </a:extLst>
          </p:cNvPr>
          <p:cNvCxnSpPr>
            <a:cxnSpLocks/>
          </p:cNvCxnSpPr>
          <p:nvPr/>
        </p:nvCxnSpPr>
        <p:spPr bwMode="auto">
          <a:xfrm>
            <a:off x="7164288" y="4227305"/>
            <a:ext cx="0" cy="281815"/>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23" name="Connettore 2 22">
            <a:extLst>
              <a:ext uri="{FF2B5EF4-FFF2-40B4-BE49-F238E27FC236}">
                <a16:creationId xmlns:a16="http://schemas.microsoft.com/office/drawing/2014/main" id="{34CD84B1-7A26-3947-B053-944D5F8C25F5}"/>
              </a:ext>
            </a:extLst>
          </p:cNvPr>
          <p:cNvCxnSpPr/>
          <p:nvPr/>
        </p:nvCxnSpPr>
        <p:spPr bwMode="auto">
          <a:xfrm>
            <a:off x="3142505" y="5090242"/>
            <a:ext cx="381744" cy="0"/>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25" name="Connettore 2 24">
            <a:extLst>
              <a:ext uri="{FF2B5EF4-FFF2-40B4-BE49-F238E27FC236}">
                <a16:creationId xmlns:a16="http://schemas.microsoft.com/office/drawing/2014/main" id="{2D237B5E-1204-2841-AF7F-2674C1ED938E}"/>
              </a:ext>
            </a:extLst>
          </p:cNvPr>
          <p:cNvCxnSpPr/>
          <p:nvPr/>
        </p:nvCxnSpPr>
        <p:spPr bwMode="auto">
          <a:xfrm flipH="1">
            <a:off x="5796136" y="5090242"/>
            <a:ext cx="360040" cy="0"/>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349005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Effect transition="in" filter="dissolve">
                                      <p:cBhvr>
                                        <p:cTn id="13" dur="500"/>
                                        <p:tgtEl>
                                          <p:spTgt spid="225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541"/>
                                        </p:tgtEl>
                                        <p:attrNameLst>
                                          <p:attrName>style.visibility</p:attrName>
                                        </p:attrNameLst>
                                      </p:cBhvr>
                                      <p:to>
                                        <p:strVal val="visible"/>
                                      </p:to>
                                    </p:set>
                                    <p:animEffect transition="in" filter="wipe(left)">
                                      <p:cBhvr>
                                        <p:cTn id="18" dur="1000"/>
                                        <p:tgtEl>
                                          <p:spTgt spid="22541"/>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543"/>
                                        </p:tgtEl>
                                        <p:attrNameLst>
                                          <p:attrName>style.visibility</p:attrName>
                                        </p:attrNameLst>
                                      </p:cBhvr>
                                      <p:to>
                                        <p:strVal val="visible"/>
                                      </p:to>
                                    </p:set>
                                    <p:animEffect transition="in" filter="wipe(left)">
                                      <p:cBhvr>
                                        <p:cTn id="25" dur="1000"/>
                                        <p:tgtEl>
                                          <p:spTgt spid="225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546"/>
                                        </p:tgtEl>
                                        <p:attrNameLst>
                                          <p:attrName>style.visibility</p:attrName>
                                        </p:attrNameLst>
                                      </p:cBhvr>
                                      <p:to>
                                        <p:strVal val="visible"/>
                                      </p:to>
                                    </p:set>
                                    <p:animEffect transition="in" filter="fade">
                                      <p:cBhvr>
                                        <p:cTn id="34" dur="1000"/>
                                        <p:tgtEl>
                                          <p:spTgt spid="22546"/>
                                        </p:tgtEl>
                                      </p:cBhvr>
                                    </p:animEffect>
                                    <p:anim calcmode="lin" valueType="num">
                                      <p:cBhvr>
                                        <p:cTn id="35" dur="1000" fill="hold"/>
                                        <p:tgtEl>
                                          <p:spTgt spid="22546"/>
                                        </p:tgtEl>
                                        <p:attrNameLst>
                                          <p:attrName>ppt_x</p:attrName>
                                        </p:attrNameLst>
                                      </p:cBhvr>
                                      <p:tavLst>
                                        <p:tav tm="0">
                                          <p:val>
                                            <p:strVal val="#ppt_x"/>
                                          </p:val>
                                        </p:tav>
                                        <p:tav tm="100000">
                                          <p:val>
                                            <p:strVal val="#ppt_x"/>
                                          </p:val>
                                        </p:tav>
                                      </p:tavLst>
                                    </p:anim>
                                    <p:anim calcmode="lin" valueType="num">
                                      <p:cBhvr>
                                        <p:cTn id="36" dur="1000" fill="hold"/>
                                        <p:tgtEl>
                                          <p:spTgt spid="225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548"/>
                                        </p:tgtEl>
                                        <p:attrNameLst>
                                          <p:attrName>style.visibility</p:attrName>
                                        </p:attrNameLst>
                                      </p:cBhvr>
                                      <p:to>
                                        <p:strVal val="visible"/>
                                      </p:to>
                                    </p:set>
                                    <p:animEffect transition="in" filter="fade">
                                      <p:cBhvr>
                                        <p:cTn id="39" dur="1000"/>
                                        <p:tgtEl>
                                          <p:spTgt spid="22548"/>
                                        </p:tgtEl>
                                      </p:cBhvr>
                                    </p:animEffect>
                                    <p:anim calcmode="lin" valueType="num">
                                      <p:cBhvr>
                                        <p:cTn id="40" dur="1000" fill="hold"/>
                                        <p:tgtEl>
                                          <p:spTgt spid="22548"/>
                                        </p:tgtEl>
                                        <p:attrNameLst>
                                          <p:attrName>ppt_x</p:attrName>
                                        </p:attrNameLst>
                                      </p:cBhvr>
                                      <p:tavLst>
                                        <p:tav tm="0">
                                          <p:val>
                                            <p:strVal val="#ppt_x"/>
                                          </p:val>
                                        </p:tav>
                                        <p:tav tm="100000">
                                          <p:val>
                                            <p:strVal val="#ppt_x"/>
                                          </p:val>
                                        </p:tav>
                                      </p:tavLst>
                                    </p:anim>
                                    <p:anim calcmode="lin" valueType="num">
                                      <p:cBhvr>
                                        <p:cTn id="41" dur="1000" fill="hold"/>
                                        <p:tgtEl>
                                          <p:spTgt spid="2254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40" grpId="0" animBg="1"/>
      <p:bldP spid="22541" grpId="0" animBg="1"/>
      <p:bldP spid="22543" grpId="0" animBg="1"/>
      <p:bldP spid="22544" grpId="0"/>
      <p:bldP spid="22546" grpId="0" animBg="1"/>
      <p:bldP spid="22548" grpId="0" animBg="1"/>
      <p:bldP spid="14" grpId="0"/>
      <p:bldP spid="15" grpId="0"/>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07950" y="1268413"/>
            <a:ext cx="2447925" cy="132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000" dirty="0">
                <a:latin typeface="+mn-lt"/>
              </a:rPr>
              <a:t>I prezzi sono i segnali che guidano le scelte degli agenti economici</a:t>
            </a:r>
          </a:p>
        </p:txBody>
      </p:sp>
      <p:sp>
        <p:nvSpPr>
          <p:cNvPr id="15364" name="Text Box 4"/>
          <p:cNvSpPr txBox="1">
            <a:spLocks noChangeArrowheads="1"/>
          </p:cNvSpPr>
          <p:nvPr/>
        </p:nvSpPr>
        <p:spPr bwMode="auto">
          <a:xfrm>
            <a:off x="5568020" y="1076364"/>
            <a:ext cx="3502800"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Ø"/>
            </a:pPr>
            <a:r>
              <a:rPr lang="it-IT" altLang="it-IT" sz="1800" dirty="0">
                <a:latin typeface="+mn-lt"/>
              </a:rPr>
              <a:t>Ciascun operatore economico confronta il costo di una certa azione con il beneficio che ne ottiene</a:t>
            </a:r>
          </a:p>
          <a:p>
            <a:pPr eaLnBrk="1" hangingPunct="1">
              <a:spcBef>
                <a:spcPct val="0"/>
              </a:spcBef>
              <a:buFont typeface="Wingdings" pitchFamily="2" charset="2"/>
              <a:buChar char="Ø"/>
            </a:pPr>
            <a:r>
              <a:rPr lang="it-IT" altLang="it-IT" sz="1800" dirty="0">
                <a:latin typeface="+mn-lt"/>
              </a:rPr>
              <a:t>Intraprende l’azione (consumo/produzione) se il beneficio è almeno pari al costo </a:t>
            </a:r>
          </a:p>
        </p:txBody>
      </p:sp>
      <p:sp>
        <p:nvSpPr>
          <p:cNvPr id="15365" name="Text Box 7"/>
          <p:cNvSpPr txBox="1">
            <a:spLocks noChangeArrowheads="1"/>
          </p:cNvSpPr>
          <p:nvPr/>
        </p:nvSpPr>
        <p:spPr bwMode="auto">
          <a:xfrm>
            <a:off x="3059113" y="2025650"/>
            <a:ext cx="1709122" cy="461665"/>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a:latin typeface="+mn-lt"/>
              </a:rPr>
              <a:t>MERCATO</a:t>
            </a:r>
          </a:p>
        </p:txBody>
      </p:sp>
      <p:sp>
        <p:nvSpPr>
          <p:cNvPr id="15366" name="Text Box 8"/>
          <p:cNvSpPr txBox="1">
            <a:spLocks noChangeArrowheads="1"/>
          </p:cNvSpPr>
          <p:nvPr/>
        </p:nvSpPr>
        <p:spPr bwMode="auto">
          <a:xfrm>
            <a:off x="2916238" y="1557338"/>
            <a:ext cx="22813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n-lt"/>
              </a:rPr>
              <a:t>Fanno funzionare il </a:t>
            </a:r>
          </a:p>
        </p:txBody>
      </p:sp>
      <p:sp>
        <p:nvSpPr>
          <p:cNvPr id="15367" name="AutoShape 9"/>
          <p:cNvSpPr>
            <a:spLocks noChangeArrowheads="1"/>
          </p:cNvSpPr>
          <p:nvPr/>
        </p:nvSpPr>
        <p:spPr bwMode="auto">
          <a:xfrm>
            <a:off x="3492500" y="2708275"/>
            <a:ext cx="609600" cy="304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latin typeface="+mn-lt"/>
            </a:endParaRPr>
          </a:p>
        </p:txBody>
      </p:sp>
      <p:sp>
        <p:nvSpPr>
          <p:cNvPr id="15368" name="Line 13"/>
          <p:cNvSpPr>
            <a:spLocks noChangeShapeType="1"/>
          </p:cNvSpPr>
          <p:nvPr/>
        </p:nvSpPr>
        <p:spPr bwMode="auto">
          <a:xfrm>
            <a:off x="3132138" y="6237288"/>
            <a:ext cx="23764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69" name="Line 14"/>
          <p:cNvSpPr>
            <a:spLocks noChangeShapeType="1"/>
          </p:cNvSpPr>
          <p:nvPr/>
        </p:nvSpPr>
        <p:spPr bwMode="auto">
          <a:xfrm flipV="1">
            <a:off x="3203575" y="4652963"/>
            <a:ext cx="0" cy="1584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70" name="Freeform 15"/>
          <p:cNvSpPr>
            <a:spLocks/>
          </p:cNvSpPr>
          <p:nvPr/>
        </p:nvSpPr>
        <p:spPr bwMode="auto">
          <a:xfrm>
            <a:off x="3348038" y="5013325"/>
            <a:ext cx="1439862" cy="1079500"/>
          </a:xfrm>
          <a:custGeom>
            <a:avLst/>
            <a:gdLst>
              <a:gd name="T0" fmla="*/ 0 w 960"/>
              <a:gd name="T1" fmla="*/ 0 h 710"/>
              <a:gd name="T2" fmla="*/ 2147483647 w 960"/>
              <a:gd name="T3" fmla="*/ 2147483647 h 710"/>
              <a:gd name="T4" fmla="*/ 2147483647 w 960"/>
              <a:gd name="T5" fmla="*/ 2147483647 h 710"/>
              <a:gd name="T6" fmla="*/ 2147483647 w 960"/>
              <a:gd name="T7" fmla="*/ 2147483647 h 710"/>
              <a:gd name="T8" fmla="*/ 2147483647 w 960"/>
              <a:gd name="T9" fmla="*/ 2147483647 h 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710">
                <a:moveTo>
                  <a:pt x="0" y="0"/>
                </a:moveTo>
                <a:cubicBezTo>
                  <a:pt x="19" y="117"/>
                  <a:pt x="38" y="234"/>
                  <a:pt x="91" y="317"/>
                </a:cubicBezTo>
                <a:cubicBezTo>
                  <a:pt x="144" y="400"/>
                  <a:pt x="189" y="439"/>
                  <a:pt x="317" y="499"/>
                </a:cubicBezTo>
                <a:cubicBezTo>
                  <a:pt x="445" y="559"/>
                  <a:pt x="764" y="650"/>
                  <a:pt x="862" y="680"/>
                </a:cubicBezTo>
                <a:cubicBezTo>
                  <a:pt x="960" y="710"/>
                  <a:pt x="900" y="680"/>
                  <a:pt x="907" y="68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71" name="Freeform 16"/>
          <p:cNvSpPr>
            <a:spLocks/>
          </p:cNvSpPr>
          <p:nvPr/>
        </p:nvSpPr>
        <p:spPr bwMode="auto">
          <a:xfrm>
            <a:off x="3492500" y="5013325"/>
            <a:ext cx="935038" cy="1008063"/>
          </a:xfrm>
          <a:custGeom>
            <a:avLst/>
            <a:gdLst>
              <a:gd name="T0" fmla="*/ 0 w 589"/>
              <a:gd name="T1" fmla="*/ 2147483647 h 635"/>
              <a:gd name="T2" fmla="*/ 2147483647 w 589"/>
              <a:gd name="T3" fmla="*/ 2147483647 h 635"/>
              <a:gd name="T4" fmla="*/ 2147483647 w 589"/>
              <a:gd name="T5" fmla="*/ 2147483647 h 635"/>
              <a:gd name="T6" fmla="*/ 2147483647 w 589"/>
              <a:gd name="T7" fmla="*/ 0 h 6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635">
                <a:moveTo>
                  <a:pt x="0" y="635"/>
                </a:moveTo>
                <a:cubicBezTo>
                  <a:pt x="117" y="597"/>
                  <a:pt x="234" y="559"/>
                  <a:pt x="317" y="499"/>
                </a:cubicBezTo>
                <a:cubicBezTo>
                  <a:pt x="400" y="439"/>
                  <a:pt x="454" y="355"/>
                  <a:pt x="499" y="272"/>
                </a:cubicBezTo>
                <a:cubicBezTo>
                  <a:pt x="544" y="189"/>
                  <a:pt x="574" y="45"/>
                  <a:pt x="589" y="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72" name="Text Box 17"/>
          <p:cNvSpPr txBox="1">
            <a:spLocks noChangeArrowheads="1"/>
          </p:cNvSpPr>
          <p:nvPr/>
        </p:nvSpPr>
        <p:spPr bwMode="auto">
          <a:xfrm>
            <a:off x="4356100" y="4941888"/>
            <a:ext cx="1268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600">
                <a:latin typeface="+mn-lt"/>
              </a:rPr>
              <a:t>S (offerta)</a:t>
            </a:r>
          </a:p>
        </p:txBody>
      </p:sp>
      <p:sp>
        <p:nvSpPr>
          <p:cNvPr id="15373" name="Text Box 18"/>
          <p:cNvSpPr txBox="1">
            <a:spLocks noChangeArrowheads="1"/>
          </p:cNvSpPr>
          <p:nvPr/>
        </p:nvSpPr>
        <p:spPr bwMode="auto">
          <a:xfrm>
            <a:off x="3236913" y="4724400"/>
            <a:ext cx="1369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600">
                <a:latin typeface="+mn-lt"/>
              </a:rPr>
              <a:t>D (domanda)</a:t>
            </a:r>
          </a:p>
        </p:txBody>
      </p:sp>
      <p:sp>
        <p:nvSpPr>
          <p:cNvPr id="15374" name="Line 19"/>
          <p:cNvSpPr>
            <a:spLocks noChangeShapeType="1"/>
          </p:cNvSpPr>
          <p:nvPr/>
        </p:nvSpPr>
        <p:spPr bwMode="auto">
          <a:xfrm>
            <a:off x="3995738" y="5805488"/>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75" name="Line 20"/>
          <p:cNvSpPr>
            <a:spLocks noChangeShapeType="1"/>
          </p:cNvSpPr>
          <p:nvPr/>
        </p:nvSpPr>
        <p:spPr bwMode="auto">
          <a:xfrm flipH="1">
            <a:off x="3203575" y="5805488"/>
            <a:ext cx="7207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76" name="Text Box 21"/>
          <p:cNvSpPr txBox="1">
            <a:spLocks noChangeArrowheads="1"/>
          </p:cNvSpPr>
          <p:nvPr/>
        </p:nvSpPr>
        <p:spPr bwMode="auto">
          <a:xfrm>
            <a:off x="2843213" y="56372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n-lt"/>
              </a:rPr>
              <a:t>P</a:t>
            </a:r>
          </a:p>
        </p:txBody>
      </p:sp>
      <p:sp>
        <p:nvSpPr>
          <p:cNvPr id="15377" name="Text Box 22"/>
          <p:cNvSpPr txBox="1">
            <a:spLocks noChangeArrowheads="1"/>
          </p:cNvSpPr>
          <p:nvPr/>
        </p:nvSpPr>
        <p:spPr bwMode="auto">
          <a:xfrm>
            <a:off x="3851275" y="6308725"/>
            <a:ext cx="386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a:latin typeface="+mn-lt"/>
              </a:rPr>
              <a:t>Q</a:t>
            </a:r>
          </a:p>
        </p:txBody>
      </p:sp>
      <p:sp>
        <p:nvSpPr>
          <p:cNvPr id="15378" name="Rectangle 27"/>
          <p:cNvSpPr>
            <a:spLocks noChangeArrowheads="1"/>
          </p:cNvSpPr>
          <p:nvPr/>
        </p:nvSpPr>
        <p:spPr bwMode="auto">
          <a:xfrm>
            <a:off x="71438" y="44450"/>
            <a:ext cx="8893175" cy="1143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it-IT" altLang="it-IT" sz="2800" b="1" dirty="0">
                <a:solidFill>
                  <a:srgbClr val="009900"/>
                </a:solidFill>
                <a:latin typeface="Comic Sans MS" pitchFamily="66" charset="0"/>
              </a:rPr>
              <a:t>Il modello di Mercato: l’allocazione delle risorse e la formazione del prezzo</a:t>
            </a:r>
          </a:p>
        </p:txBody>
      </p:sp>
      <p:sp>
        <p:nvSpPr>
          <p:cNvPr id="15379" name="Line 30"/>
          <p:cNvSpPr>
            <a:spLocks noChangeShapeType="1"/>
          </p:cNvSpPr>
          <p:nvPr/>
        </p:nvSpPr>
        <p:spPr bwMode="auto">
          <a:xfrm>
            <a:off x="2555875" y="17002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80" name="Line 31"/>
          <p:cNvSpPr>
            <a:spLocks noChangeShapeType="1"/>
          </p:cNvSpPr>
          <p:nvPr/>
        </p:nvSpPr>
        <p:spPr bwMode="auto">
          <a:xfrm flipH="1">
            <a:off x="5075238" y="1771749"/>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381" name="Text Box 32"/>
          <p:cNvSpPr txBox="1">
            <a:spLocks noChangeArrowheads="1"/>
          </p:cNvSpPr>
          <p:nvPr/>
        </p:nvSpPr>
        <p:spPr bwMode="auto">
          <a:xfrm>
            <a:off x="107950" y="3332163"/>
            <a:ext cx="1188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a:latin typeface="+mn-lt"/>
              </a:rPr>
              <a:t>Bisogni</a:t>
            </a:r>
          </a:p>
        </p:txBody>
      </p:sp>
      <p:sp>
        <p:nvSpPr>
          <p:cNvPr id="15382" name="Text Box 33"/>
          <p:cNvSpPr txBox="1">
            <a:spLocks noChangeArrowheads="1"/>
          </p:cNvSpPr>
          <p:nvPr/>
        </p:nvSpPr>
        <p:spPr bwMode="auto">
          <a:xfrm>
            <a:off x="1690688" y="3357563"/>
            <a:ext cx="1465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mn-lt"/>
              </a:rPr>
              <a:t>Domanda</a:t>
            </a:r>
          </a:p>
        </p:txBody>
      </p:sp>
      <p:sp>
        <p:nvSpPr>
          <p:cNvPr id="15383" name="Text Box 34"/>
          <p:cNvSpPr txBox="1">
            <a:spLocks noChangeArrowheads="1"/>
          </p:cNvSpPr>
          <p:nvPr/>
        </p:nvSpPr>
        <p:spPr bwMode="auto">
          <a:xfrm>
            <a:off x="5907490" y="3385969"/>
            <a:ext cx="13612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a:latin typeface="+mn-lt"/>
              </a:rPr>
              <a:t>Offerta</a:t>
            </a:r>
          </a:p>
        </p:txBody>
      </p:sp>
      <p:sp>
        <p:nvSpPr>
          <p:cNvPr id="15384" name="Text Box 35"/>
          <p:cNvSpPr txBox="1">
            <a:spLocks noChangeArrowheads="1"/>
          </p:cNvSpPr>
          <p:nvPr/>
        </p:nvSpPr>
        <p:spPr bwMode="auto">
          <a:xfrm>
            <a:off x="7778750" y="3357563"/>
            <a:ext cx="13484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a:latin typeface="+mn-lt"/>
              </a:rPr>
              <a:t>Profitto</a:t>
            </a:r>
          </a:p>
        </p:txBody>
      </p:sp>
      <p:sp>
        <p:nvSpPr>
          <p:cNvPr id="15385" name="AutoShape 36"/>
          <p:cNvSpPr>
            <a:spLocks noChangeArrowheads="1"/>
          </p:cNvSpPr>
          <p:nvPr/>
        </p:nvSpPr>
        <p:spPr bwMode="auto">
          <a:xfrm>
            <a:off x="1296096" y="3501232"/>
            <a:ext cx="431800" cy="144462"/>
          </a:xfrm>
          <a:prstGeom prst="rightArrow">
            <a:avLst>
              <a:gd name="adj1" fmla="val 50000"/>
              <a:gd name="adj2" fmla="val 74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latin typeface="+mn-lt"/>
            </a:endParaRPr>
          </a:p>
        </p:txBody>
      </p:sp>
      <p:sp>
        <p:nvSpPr>
          <p:cNvPr id="15386" name="AutoShape 37"/>
          <p:cNvSpPr>
            <a:spLocks noChangeArrowheads="1"/>
          </p:cNvSpPr>
          <p:nvPr/>
        </p:nvSpPr>
        <p:spPr bwMode="auto">
          <a:xfrm rot="10800000">
            <a:off x="7380288" y="3571875"/>
            <a:ext cx="431800" cy="144463"/>
          </a:xfrm>
          <a:prstGeom prst="rightArrow">
            <a:avLst>
              <a:gd name="adj1" fmla="val 50000"/>
              <a:gd name="adj2" fmla="val 74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3400">
              <a:latin typeface="+mn-lt"/>
            </a:endParaRPr>
          </a:p>
        </p:txBody>
      </p:sp>
      <p:sp>
        <p:nvSpPr>
          <p:cNvPr id="15387" name="Text Box 38"/>
          <p:cNvSpPr txBox="1">
            <a:spLocks noChangeArrowheads="1"/>
          </p:cNvSpPr>
          <p:nvPr/>
        </p:nvSpPr>
        <p:spPr bwMode="auto">
          <a:xfrm>
            <a:off x="191474" y="3784303"/>
            <a:ext cx="1871662" cy="286232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dirty="0">
                <a:latin typeface="+mn-lt"/>
              </a:rPr>
              <a:t>La curva di domanda riflette il valore del bene per il consumatore, misurato dal prezzo che è disposto a pagare (al mg)</a:t>
            </a:r>
          </a:p>
        </p:txBody>
      </p:sp>
      <p:sp>
        <p:nvSpPr>
          <p:cNvPr id="15388" name="Text Box 39"/>
          <p:cNvSpPr txBox="1">
            <a:spLocks noChangeArrowheads="1"/>
          </p:cNvSpPr>
          <p:nvPr/>
        </p:nvSpPr>
        <p:spPr bwMode="auto">
          <a:xfrm>
            <a:off x="6588124" y="3860800"/>
            <a:ext cx="2304355" cy="14773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dirty="0">
                <a:latin typeface="+mn-lt"/>
              </a:rPr>
              <a:t>La curva di offerta riflette i costi sostenuti (al mg) per la produzione del bene</a:t>
            </a:r>
          </a:p>
        </p:txBody>
      </p:sp>
      <p:sp>
        <p:nvSpPr>
          <p:cNvPr id="15389" name="Text Box 41"/>
          <p:cNvSpPr txBox="1">
            <a:spLocks noChangeArrowheads="1"/>
          </p:cNvSpPr>
          <p:nvPr/>
        </p:nvSpPr>
        <p:spPr bwMode="auto">
          <a:xfrm>
            <a:off x="5750888" y="5421223"/>
            <a:ext cx="3168650" cy="120032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1800" dirty="0">
                <a:latin typeface="+mn-lt"/>
              </a:rPr>
              <a:t>L’equilibrio corrisponde a quella combinazione di prezzo e quantità per cui D=S</a:t>
            </a:r>
          </a:p>
        </p:txBody>
      </p:sp>
    </p:spTree>
    <p:extLst>
      <p:ext uri="{BB962C8B-B14F-4D97-AF65-F5344CB8AC3E}">
        <p14:creationId xmlns:p14="http://schemas.microsoft.com/office/powerpoint/2010/main" val="314619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Line 3"/>
          <p:cNvSpPr>
            <a:spLocks noChangeShapeType="1"/>
          </p:cNvSpPr>
          <p:nvPr/>
        </p:nvSpPr>
        <p:spPr bwMode="auto">
          <a:xfrm>
            <a:off x="1619250" y="5445125"/>
            <a:ext cx="5616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9" name="Line 4"/>
          <p:cNvSpPr>
            <a:spLocks noChangeShapeType="1"/>
          </p:cNvSpPr>
          <p:nvPr/>
        </p:nvSpPr>
        <p:spPr bwMode="auto">
          <a:xfrm flipV="1">
            <a:off x="1692275" y="1196975"/>
            <a:ext cx="0" cy="4248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0" name="Line 5"/>
          <p:cNvSpPr>
            <a:spLocks noChangeShapeType="1"/>
          </p:cNvSpPr>
          <p:nvPr/>
        </p:nvSpPr>
        <p:spPr bwMode="auto">
          <a:xfrm>
            <a:off x="1692275" y="1916113"/>
            <a:ext cx="4319588" cy="35290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1" name="Line 6"/>
          <p:cNvSpPr>
            <a:spLocks noChangeShapeType="1"/>
          </p:cNvSpPr>
          <p:nvPr/>
        </p:nvSpPr>
        <p:spPr bwMode="auto">
          <a:xfrm flipV="1">
            <a:off x="1692275" y="2133600"/>
            <a:ext cx="4392613" cy="33099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2" name="Line 7"/>
          <p:cNvSpPr>
            <a:spLocks noChangeShapeType="1"/>
          </p:cNvSpPr>
          <p:nvPr/>
        </p:nvSpPr>
        <p:spPr bwMode="auto">
          <a:xfrm>
            <a:off x="1692275" y="2708275"/>
            <a:ext cx="4608513" cy="0"/>
          </a:xfrm>
          <a:prstGeom prst="line">
            <a:avLst/>
          </a:prstGeom>
          <a:noFill/>
          <a:ln w="19050">
            <a:solidFill>
              <a:schemeClr val="accent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3" name="Line 8"/>
          <p:cNvSpPr>
            <a:spLocks noChangeShapeType="1"/>
          </p:cNvSpPr>
          <p:nvPr/>
        </p:nvSpPr>
        <p:spPr bwMode="auto">
          <a:xfrm>
            <a:off x="1692275" y="4365625"/>
            <a:ext cx="4608513" cy="0"/>
          </a:xfrm>
          <a:prstGeom prst="line">
            <a:avLst/>
          </a:prstGeom>
          <a:noFill/>
          <a:ln w="19050">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4" name="Text Box 9"/>
          <p:cNvSpPr txBox="1">
            <a:spLocks noChangeArrowheads="1"/>
          </p:cNvSpPr>
          <p:nvPr/>
        </p:nvSpPr>
        <p:spPr bwMode="auto">
          <a:xfrm>
            <a:off x="1763713" y="1524000"/>
            <a:ext cx="495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rPr>
              <a:t>D</a:t>
            </a:r>
            <a:endParaRPr lang="it-IT" altLang="it-IT" sz="3400">
              <a:latin typeface="+mn-lt"/>
              <a:sym typeface="Symbol" pitchFamily="18" charset="2"/>
            </a:endParaRPr>
          </a:p>
        </p:txBody>
      </p:sp>
      <p:sp>
        <p:nvSpPr>
          <p:cNvPr id="16395" name="Text Box 10"/>
          <p:cNvSpPr txBox="1">
            <a:spLocks noChangeArrowheads="1"/>
          </p:cNvSpPr>
          <p:nvPr/>
        </p:nvSpPr>
        <p:spPr bwMode="auto">
          <a:xfrm>
            <a:off x="6084888" y="1671638"/>
            <a:ext cx="48763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rPr>
              <a:t>S</a:t>
            </a:r>
          </a:p>
        </p:txBody>
      </p:sp>
      <p:sp>
        <p:nvSpPr>
          <p:cNvPr id="16396" name="Text Box 11"/>
          <p:cNvSpPr txBox="1">
            <a:spLocks noChangeArrowheads="1"/>
          </p:cNvSpPr>
          <p:nvPr/>
        </p:nvSpPr>
        <p:spPr bwMode="auto">
          <a:xfrm>
            <a:off x="6496050" y="2317750"/>
            <a:ext cx="479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a:solidFill>
                  <a:schemeClr val="accent2"/>
                </a:solidFill>
                <a:latin typeface="+mn-lt"/>
              </a:rPr>
              <a:t>P</a:t>
            </a:r>
            <a:r>
              <a:rPr lang="it-IT" altLang="it-IT" sz="2800" baseline="30000">
                <a:solidFill>
                  <a:schemeClr val="accent2"/>
                </a:solidFill>
                <a:latin typeface="+mn-lt"/>
              </a:rPr>
              <a:t>1</a:t>
            </a:r>
          </a:p>
        </p:txBody>
      </p:sp>
      <p:sp>
        <p:nvSpPr>
          <p:cNvPr id="16397" name="Text Box 12"/>
          <p:cNvSpPr txBox="1">
            <a:spLocks noChangeArrowheads="1"/>
          </p:cNvSpPr>
          <p:nvPr/>
        </p:nvSpPr>
        <p:spPr bwMode="auto">
          <a:xfrm>
            <a:off x="6443663" y="4005263"/>
            <a:ext cx="5180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a:solidFill>
                  <a:srgbClr val="FF3300"/>
                </a:solidFill>
                <a:latin typeface="+mn-lt"/>
              </a:rPr>
              <a:t>P</a:t>
            </a:r>
            <a:r>
              <a:rPr lang="it-IT" altLang="it-IT" sz="2800" baseline="30000">
                <a:solidFill>
                  <a:srgbClr val="FF3300"/>
                </a:solidFill>
                <a:latin typeface="+mn-lt"/>
              </a:rPr>
              <a:t>2</a:t>
            </a:r>
          </a:p>
        </p:txBody>
      </p:sp>
      <p:sp>
        <p:nvSpPr>
          <p:cNvPr id="16398" name="Text Box 13"/>
          <p:cNvSpPr txBox="1">
            <a:spLocks noChangeArrowheads="1"/>
          </p:cNvSpPr>
          <p:nvPr/>
        </p:nvSpPr>
        <p:spPr bwMode="auto">
          <a:xfrm>
            <a:off x="6496050" y="2759045"/>
            <a:ext cx="24208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000" dirty="0">
                <a:solidFill>
                  <a:schemeClr val="accent2"/>
                </a:solidFill>
                <a:latin typeface="+mn-lt"/>
              </a:rPr>
              <a:t>Eccesso di offerta</a:t>
            </a:r>
          </a:p>
        </p:txBody>
      </p:sp>
      <p:sp>
        <p:nvSpPr>
          <p:cNvPr id="16399" name="Text Box 14"/>
          <p:cNvSpPr txBox="1">
            <a:spLocks noChangeArrowheads="1"/>
          </p:cNvSpPr>
          <p:nvPr/>
        </p:nvSpPr>
        <p:spPr bwMode="auto">
          <a:xfrm>
            <a:off x="6601316" y="4492498"/>
            <a:ext cx="25426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000" dirty="0">
                <a:solidFill>
                  <a:srgbClr val="FF3300"/>
                </a:solidFill>
                <a:latin typeface="+mn-lt"/>
              </a:rPr>
              <a:t>Eccesso di domanda</a:t>
            </a:r>
          </a:p>
        </p:txBody>
      </p:sp>
      <p:sp>
        <p:nvSpPr>
          <p:cNvPr id="16400" name="Line 15"/>
          <p:cNvSpPr>
            <a:spLocks noChangeShapeType="1"/>
          </p:cNvSpPr>
          <p:nvPr/>
        </p:nvSpPr>
        <p:spPr bwMode="auto">
          <a:xfrm>
            <a:off x="3924300" y="3716338"/>
            <a:ext cx="0" cy="172878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1" name="Line 16"/>
          <p:cNvSpPr>
            <a:spLocks noChangeShapeType="1"/>
          </p:cNvSpPr>
          <p:nvPr/>
        </p:nvSpPr>
        <p:spPr bwMode="auto">
          <a:xfrm flipH="1">
            <a:off x="1692275" y="3716338"/>
            <a:ext cx="2232025"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2" name="Text Box 17"/>
          <p:cNvSpPr txBox="1">
            <a:spLocks noChangeArrowheads="1"/>
          </p:cNvSpPr>
          <p:nvPr/>
        </p:nvSpPr>
        <p:spPr bwMode="auto">
          <a:xfrm>
            <a:off x="1187450" y="3500438"/>
            <a:ext cx="522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n-lt"/>
              </a:rPr>
              <a:t>P</a:t>
            </a:r>
            <a:r>
              <a:rPr lang="it-IT" altLang="it-IT" sz="2800" b="1" baseline="30000">
                <a:latin typeface="+mn-lt"/>
              </a:rPr>
              <a:t>0</a:t>
            </a:r>
          </a:p>
        </p:txBody>
      </p:sp>
      <p:sp>
        <p:nvSpPr>
          <p:cNvPr id="16403" name="Text Box 18"/>
          <p:cNvSpPr txBox="1">
            <a:spLocks noChangeArrowheads="1"/>
          </p:cNvSpPr>
          <p:nvPr/>
        </p:nvSpPr>
        <p:spPr bwMode="auto">
          <a:xfrm>
            <a:off x="3635375" y="5516563"/>
            <a:ext cx="6447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b="1">
                <a:latin typeface="+mn-lt"/>
              </a:rPr>
              <a:t>Q</a:t>
            </a:r>
            <a:r>
              <a:rPr lang="it-IT" altLang="it-IT" sz="2800" b="1" baseline="30000">
                <a:latin typeface="+mn-lt"/>
              </a:rPr>
              <a:t>0</a:t>
            </a:r>
          </a:p>
        </p:txBody>
      </p:sp>
      <p:sp>
        <p:nvSpPr>
          <p:cNvPr id="16404" name="Text Box 28"/>
          <p:cNvSpPr txBox="1">
            <a:spLocks noChangeArrowheads="1"/>
          </p:cNvSpPr>
          <p:nvPr/>
        </p:nvSpPr>
        <p:spPr bwMode="auto">
          <a:xfrm>
            <a:off x="3708400" y="3068638"/>
            <a:ext cx="45717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rPr>
              <a:t>E</a:t>
            </a:r>
          </a:p>
        </p:txBody>
      </p:sp>
      <p:sp>
        <p:nvSpPr>
          <p:cNvPr id="16405" name="Rectangle 29"/>
          <p:cNvSpPr>
            <a:spLocks noChangeArrowheads="1"/>
          </p:cNvSpPr>
          <p:nvPr/>
        </p:nvSpPr>
        <p:spPr bwMode="auto">
          <a:xfrm>
            <a:off x="3757613" y="3395663"/>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latin typeface="+mn-lt"/>
                <a:sym typeface="Symbol" pitchFamily="18" charset="2"/>
              </a:rPr>
              <a:t></a:t>
            </a:r>
          </a:p>
        </p:txBody>
      </p:sp>
      <p:sp>
        <p:nvSpPr>
          <p:cNvPr id="16406" name="Line 30"/>
          <p:cNvSpPr>
            <a:spLocks noChangeShapeType="1"/>
          </p:cNvSpPr>
          <p:nvPr/>
        </p:nvSpPr>
        <p:spPr bwMode="auto">
          <a:xfrm>
            <a:off x="2627313" y="2708275"/>
            <a:ext cx="0" cy="2736850"/>
          </a:xfrm>
          <a:prstGeom prst="line">
            <a:avLst/>
          </a:prstGeom>
          <a:noFill/>
          <a:ln w="19050">
            <a:solidFill>
              <a:schemeClr val="accent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7" name="Text Box 31"/>
          <p:cNvSpPr txBox="1">
            <a:spLocks noChangeArrowheads="1"/>
          </p:cNvSpPr>
          <p:nvPr/>
        </p:nvSpPr>
        <p:spPr bwMode="auto">
          <a:xfrm>
            <a:off x="2339975" y="5502275"/>
            <a:ext cx="561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a:solidFill>
                  <a:schemeClr val="accent2"/>
                </a:solidFill>
                <a:latin typeface="+mn-lt"/>
              </a:rPr>
              <a:t>D</a:t>
            </a:r>
            <a:r>
              <a:rPr lang="it-IT" altLang="it-IT" sz="2800" baseline="30000">
                <a:solidFill>
                  <a:schemeClr val="accent2"/>
                </a:solidFill>
                <a:latin typeface="+mn-lt"/>
              </a:rPr>
              <a:t>1</a:t>
            </a:r>
          </a:p>
        </p:txBody>
      </p:sp>
      <p:sp>
        <p:nvSpPr>
          <p:cNvPr id="16408" name="Text Box 32"/>
          <p:cNvSpPr txBox="1">
            <a:spLocks noChangeArrowheads="1"/>
          </p:cNvSpPr>
          <p:nvPr/>
        </p:nvSpPr>
        <p:spPr bwMode="auto">
          <a:xfrm>
            <a:off x="5076825" y="5516563"/>
            <a:ext cx="5405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a:solidFill>
                  <a:schemeClr val="accent2"/>
                </a:solidFill>
                <a:latin typeface="+mn-lt"/>
              </a:rPr>
              <a:t>S</a:t>
            </a:r>
            <a:r>
              <a:rPr lang="it-IT" altLang="it-IT" sz="2800" baseline="30000">
                <a:solidFill>
                  <a:schemeClr val="accent2"/>
                </a:solidFill>
                <a:latin typeface="+mn-lt"/>
              </a:rPr>
              <a:t>1</a:t>
            </a:r>
          </a:p>
        </p:txBody>
      </p:sp>
      <p:sp>
        <p:nvSpPr>
          <p:cNvPr id="16409" name="Line 33"/>
          <p:cNvSpPr>
            <a:spLocks noChangeShapeType="1"/>
          </p:cNvSpPr>
          <p:nvPr/>
        </p:nvSpPr>
        <p:spPr bwMode="auto">
          <a:xfrm>
            <a:off x="5292725" y="2708275"/>
            <a:ext cx="0" cy="2736850"/>
          </a:xfrm>
          <a:prstGeom prst="line">
            <a:avLst/>
          </a:prstGeom>
          <a:noFill/>
          <a:ln w="19050">
            <a:solidFill>
              <a:schemeClr val="accent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10" name="Rectangle 34"/>
          <p:cNvSpPr>
            <a:spLocks noChangeArrowheads="1"/>
          </p:cNvSpPr>
          <p:nvPr/>
        </p:nvSpPr>
        <p:spPr bwMode="auto">
          <a:xfrm>
            <a:off x="2460625" y="2349500"/>
            <a:ext cx="3825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solidFill>
                  <a:schemeClr val="accent2"/>
                </a:solidFill>
                <a:latin typeface="+mn-lt"/>
                <a:sym typeface="Symbol" pitchFamily="18" charset="2"/>
              </a:rPr>
              <a:t></a:t>
            </a:r>
          </a:p>
        </p:txBody>
      </p:sp>
      <p:sp>
        <p:nvSpPr>
          <p:cNvPr id="16411" name="Rectangle 35"/>
          <p:cNvSpPr>
            <a:spLocks noChangeArrowheads="1"/>
          </p:cNvSpPr>
          <p:nvPr/>
        </p:nvSpPr>
        <p:spPr bwMode="auto">
          <a:xfrm>
            <a:off x="5126038" y="2387600"/>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solidFill>
                  <a:schemeClr val="accent2"/>
                </a:solidFill>
                <a:latin typeface="+mn-lt"/>
                <a:sym typeface="Symbol" pitchFamily="18" charset="2"/>
              </a:rPr>
              <a:t></a:t>
            </a:r>
          </a:p>
        </p:txBody>
      </p:sp>
      <p:sp>
        <p:nvSpPr>
          <p:cNvPr id="16412" name="Rectangle 36"/>
          <p:cNvSpPr>
            <a:spLocks noChangeArrowheads="1"/>
          </p:cNvSpPr>
          <p:nvPr/>
        </p:nvSpPr>
        <p:spPr bwMode="auto">
          <a:xfrm>
            <a:off x="2916238" y="4005263"/>
            <a:ext cx="382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solidFill>
                  <a:srgbClr val="FF3300"/>
                </a:solidFill>
                <a:latin typeface="+mn-lt"/>
                <a:sym typeface="Symbol" pitchFamily="18" charset="2"/>
              </a:rPr>
              <a:t></a:t>
            </a:r>
          </a:p>
        </p:txBody>
      </p:sp>
      <p:sp>
        <p:nvSpPr>
          <p:cNvPr id="16413" name="Rectangle 37"/>
          <p:cNvSpPr>
            <a:spLocks noChangeArrowheads="1"/>
          </p:cNvSpPr>
          <p:nvPr/>
        </p:nvSpPr>
        <p:spPr bwMode="auto">
          <a:xfrm>
            <a:off x="4476750" y="4005263"/>
            <a:ext cx="3825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3400">
                <a:solidFill>
                  <a:srgbClr val="FF3300"/>
                </a:solidFill>
                <a:latin typeface="+mn-lt"/>
                <a:sym typeface="Symbol" pitchFamily="18" charset="2"/>
              </a:rPr>
              <a:t></a:t>
            </a:r>
          </a:p>
        </p:txBody>
      </p:sp>
      <p:sp>
        <p:nvSpPr>
          <p:cNvPr id="16414" name="Line 38"/>
          <p:cNvSpPr>
            <a:spLocks noChangeShapeType="1"/>
          </p:cNvSpPr>
          <p:nvPr/>
        </p:nvSpPr>
        <p:spPr bwMode="auto">
          <a:xfrm>
            <a:off x="3132138" y="4365625"/>
            <a:ext cx="0" cy="1079500"/>
          </a:xfrm>
          <a:prstGeom prst="line">
            <a:avLst/>
          </a:prstGeom>
          <a:noFill/>
          <a:ln w="19050">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15" name="Line 39"/>
          <p:cNvSpPr>
            <a:spLocks noChangeShapeType="1"/>
          </p:cNvSpPr>
          <p:nvPr/>
        </p:nvSpPr>
        <p:spPr bwMode="auto">
          <a:xfrm>
            <a:off x="4643438" y="4365625"/>
            <a:ext cx="0" cy="1079500"/>
          </a:xfrm>
          <a:prstGeom prst="line">
            <a:avLst/>
          </a:prstGeom>
          <a:noFill/>
          <a:ln w="19050">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16" name="Text Box 40"/>
          <p:cNvSpPr txBox="1">
            <a:spLocks noChangeArrowheads="1"/>
          </p:cNvSpPr>
          <p:nvPr/>
        </p:nvSpPr>
        <p:spPr bwMode="auto">
          <a:xfrm>
            <a:off x="4500563" y="5516563"/>
            <a:ext cx="5902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a:solidFill>
                  <a:srgbClr val="FF3300"/>
                </a:solidFill>
                <a:latin typeface="+mn-lt"/>
              </a:rPr>
              <a:t>D</a:t>
            </a:r>
            <a:r>
              <a:rPr lang="it-IT" altLang="it-IT" sz="2800" baseline="30000">
                <a:solidFill>
                  <a:srgbClr val="FF3300"/>
                </a:solidFill>
                <a:latin typeface="+mn-lt"/>
              </a:rPr>
              <a:t>2</a:t>
            </a:r>
          </a:p>
        </p:txBody>
      </p:sp>
      <p:sp>
        <p:nvSpPr>
          <p:cNvPr id="16417" name="Text Box 41"/>
          <p:cNvSpPr txBox="1">
            <a:spLocks noChangeArrowheads="1"/>
          </p:cNvSpPr>
          <p:nvPr/>
        </p:nvSpPr>
        <p:spPr bwMode="auto">
          <a:xfrm>
            <a:off x="2916238" y="5516563"/>
            <a:ext cx="5790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800">
                <a:solidFill>
                  <a:srgbClr val="FF3300"/>
                </a:solidFill>
                <a:latin typeface="+mn-lt"/>
              </a:rPr>
              <a:t>S</a:t>
            </a:r>
            <a:r>
              <a:rPr lang="it-IT" altLang="it-IT" sz="2800" baseline="30000">
                <a:solidFill>
                  <a:srgbClr val="FF3300"/>
                </a:solidFill>
                <a:latin typeface="+mn-lt"/>
              </a:rPr>
              <a:t>2</a:t>
            </a:r>
          </a:p>
        </p:txBody>
      </p:sp>
      <p:sp>
        <p:nvSpPr>
          <p:cNvPr id="2" name="Rettangolo 1">
            <a:extLst>
              <a:ext uri="{FF2B5EF4-FFF2-40B4-BE49-F238E27FC236}">
                <a16:creationId xmlns:a16="http://schemas.microsoft.com/office/drawing/2014/main" id="{B441449A-521D-5147-A004-E485518296D9}"/>
              </a:ext>
            </a:extLst>
          </p:cNvPr>
          <p:cNvSpPr/>
          <p:nvPr/>
        </p:nvSpPr>
        <p:spPr>
          <a:xfrm>
            <a:off x="420096" y="155575"/>
            <a:ext cx="8328368" cy="646331"/>
          </a:xfrm>
          <a:prstGeom prst="rect">
            <a:avLst/>
          </a:prstGeom>
        </p:spPr>
        <p:txBody>
          <a:bodyPr wrap="square">
            <a:spAutoFit/>
          </a:bodyPr>
          <a:lstStyle/>
          <a:p>
            <a:pPr>
              <a:spcBef>
                <a:spcPct val="0"/>
              </a:spcBef>
            </a:pPr>
            <a:r>
              <a:rPr lang="it-IT" altLang="it-IT" sz="3600" b="1" dirty="0">
                <a:solidFill>
                  <a:srgbClr val="009900"/>
                </a:solidFill>
                <a:latin typeface="Comic Sans MS" pitchFamily="66" charset="0"/>
              </a:rPr>
              <a:t>Il modello di Mercato – Il banditore</a:t>
            </a:r>
          </a:p>
        </p:txBody>
      </p:sp>
    </p:spTree>
    <p:extLst>
      <p:ext uri="{BB962C8B-B14F-4D97-AF65-F5344CB8AC3E}">
        <p14:creationId xmlns:p14="http://schemas.microsoft.com/office/powerpoint/2010/main" val="1456054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clipse">
  <a:themeElements>
    <a:clrScheme name="Eclipse 1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9900"/>
      </a:hlink>
      <a:folHlink>
        <a:srgbClr val="009900"/>
      </a:folHlink>
    </a:clrScheme>
    <a:fontScheme name="Eclip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99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Crayons 9">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99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2461</Words>
  <Application>Microsoft Macintosh PowerPoint</Application>
  <PresentationFormat>Presentazione su schermo (4:3)</PresentationFormat>
  <Paragraphs>380</Paragraphs>
  <Slides>28</Slides>
  <Notes>14</Notes>
  <HiddenSlides>0</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1</vt:i4>
      </vt:variant>
      <vt:variant>
        <vt:lpstr>Titoli diapositive</vt:lpstr>
      </vt:variant>
      <vt:variant>
        <vt:i4>28</vt:i4>
      </vt:variant>
    </vt:vector>
  </HeadingPairs>
  <TitlesOfParts>
    <vt:vector size="38" baseType="lpstr">
      <vt:lpstr>Arial</vt:lpstr>
      <vt:lpstr>Bodoni MT</vt:lpstr>
      <vt:lpstr>Calibri</vt:lpstr>
      <vt:lpstr>Comic Sans MS</vt:lpstr>
      <vt:lpstr>Times New Roman</vt:lpstr>
      <vt:lpstr>Verdana</vt:lpstr>
      <vt:lpstr>Wingdings</vt:lpstr>
      <vt:lpstr>Eclipse</vt:lpstr>
      <vt:lpstr>Crayons</vt:lpstr>
      <vt:lpstr>Equation</vt:lpstr>
      <vt:lpstr>Economia Ambientale</vt:lpstr>
      <vt:lpstr>Presentazione standard di PowerPoint</vt:lpstr>
      <vt:lpstr>Presentazione standard di PowerPoint</vt:lpstr>
      <vt:lpstr>Presentazione standard di PowerPoint</vt:lpstr>
      <vt:lpstr>Presentazione standard di PowerPoint</vt:lpstr>
      <vt:lpstr>Presentazione standard di PowerPoint</vt:lpstr>
      <vt:lpstr>Economy and Environment: L’approccio Economico alla sostenibilità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Tragedy of the Commons Garrett Hardin 1986</vt:lpstr>
      <vt:lpstr>Presentazione standard di PowerPoint</vt:lpstr>
      <vt:lpstr>Presentazione standard di PowerPoint</vt:lpstr>
      <vt:lpstr>Presentazione standard di PowerPoint</vt:lpstr>
      <vt:lpstr>Esternalità</vt:lpstr>
      <vt:lpstr>Esternalità: Pigou (1968:165)</vt:lpstr>
      <vt:lpstr>Esternalità: R. Coase The Problem of Social Cost (1960) - Nobel per l'economia nel 1991</vt:lpstr>
      <vt:lpstr>Presentazione standard di PowerPoint</vt:lpstr>
      <vt:lpstr>Presentazione standard di PowerPoint</vt:lpstr>
      <vt:lpstr>Presentazione standard di PowerPoint</vt:lpstr>
      <vt:lpstr>Presentazione standard di PowerPoint</vt:lpstr>
      <vt:lpstr>Ottimo Inquinamento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Ambientale</dc:title>
  <dc:creator>Cavalletti</dc:creator>
  <cp:lastModifiedBy>Barbara Cavalletti</cp:lastModifiedBy>
  <cp:revision>40</cp:revision>
  <dcterms:created xsi:type="dcterms:W3CDTF">2018-09-19T07:40:59Z</dcterms:created>
  <dcterms:modified xsi:type="dcterms:W3CDTF">2020-03-26T12:09:51Z</dcterms:modified>
</cp:coreProperties>
</file>