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447" r:id="rId3"/>
    <p:sldId id="452" r:id="rId4"/>
    <p:sldId id="453" r:id="rId5"/>
    <p:sldId id="276" r:id="rId6"/>
    <p:sldId id="421" r:id="rId7"/>
    <p:sldId id="422" r:id="rId8"/>
    <p:sldId id="454" r:id="rId9"/>
    <p:sldId id="424" r:id="rId10"/>
    <p:sldId id="425" r:id="rId11"/>
    <p:sldId id="477" r:id="rId12"/>
    <p:sldId id="479" r:id="rId13"/>
    <p:sldId id="480" r:id="rId14"/>
    <p:sldId id="481" r:id="rId15"/>
    <p:sldId id="482" r:id="rId16"/>
    <p:sldId id="483" r:id="rId17"/>
    <p:sldId id="484" r:id="rId18"/>
    <p:sldId id="457" r:id="rId19"/>
    <p:sldId id="458" r:id="rId20"/>
    <p:sldId id="459" r:id="rId21"/>
    <p:sldId id="462" r:id="rId22"/>
    <p:sldId id="463" r:id="rId23"/>
    <p:sldId id="473" r:id="rId24"/>
    <p:sldId id="464" r:id="rId25"/>
    <p:sldId id="474" r:id="rId26"/>
    <p:sldId id="465" r:id="rId27"/>
    <p:sldId id="475" r:id="rId28"/>
    <p:sldId id="461" r:id="rId29"/>
    <p:sldId id="476" r:id="rId30"/>
    <p:sldId id="430" r:id="rId31"/>
    <p:sldId id="431" r:id="rId32"/>
    <p:sldId id="434" r:id="rId33"/>
    <p:sldId id="466" r:id="rId34"/>
    <p:sldId id="437" r:id="rId35"/>
    <p:sldId id="467" r:id="rId36"/>
    <p:sldId id="443" r:id="rId37"/>
    <p:sldId id="468" r:id="rId38"/>
    <p:sldId id="470" r:id="rId39"/>
    <p:sldId id="471" r:id="rId40"/>
    <p:sldId id="472" r:id="rId4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p:cViewPr varScale="1">
        <p:scale>
          <a:sx n="86" d="100"/>
          <a:sy n="86" d="100"/>
        </p:scale>
        <p:origin x="66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777315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203754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172684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279518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11466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3232874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3314721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384820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1707700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154090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399593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1F89B-6CE4-4378-8BD6-13D0E05E080D}" type="slidenum">
              <a:rPr lang="en-US" altLang="en-US" smtClean="0"/>
              <a:pPr/>
              <a:t>‹N›</a:t>
            </a:fld>
            <a:endParaRPr lang="en-US" altLang="en-US"/>
          </a:p>
        </p:txBody>
      </p:sp>
    </p:spTree>
    <p:extLst>
      <p:ext uri="{BB962C8B-B14F-4D97-AF65-F5344CB8AC3E}">
        <p14:creationId xmlns:p14="http://schemas.microsoft.com/office/powerpoint/2010/main" val="84217522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a:extLst>
              <a:ext uri="{FF2B5EF4-FFF2-40B4-BE49-F238E27FC236}">
                <a16:creationId xmlns:a16="http://schemas.microsoft.com/office/drawing/2014/main" id="{A6A21412-B2E8-47C1-8E87-928D9F9C097F}"/>
              </a:ext>
            </a:extLst>
          </p:cNvPr>
          <p:cNvSpPr>
            <a:spLocks noGrp="1" noChangeArrowheads="1"/>
          </p:cNvSpPr>
          <p:nvPr>
            <p:ph type="ctrTitle"/>
          </p:nvPr>
        </p:nvSpPr>
        <p:spPr>
          <a:noFill/>
        </p:spPr>
        <p:txBody>
          <a:bodyPr>
            <a:normAutofit/>
          </a:bodyPr>
          <a:lstStyle/>
          <a:p>
            <a:pPr eaLnBrk="1" hangingPunct="1"/>
            <a:r>
              <a:rPr lang="it-IT" altLang="en-US" sz="4000" b="1" dirty="0">
                <a:latin typeface="+mn-lt"/>
                <a:cs typeface="Arial" panose="020B0604020202020204" pitchFamily="34" charset="0"/>
              </a:rPr>
              <a:t>METODI DI VALUTAZIONE </a:t>
            </a:r>
            <a:br>
              <a:rPr lang="it-IT" altLang="en-US" sz="4000" b="1" dirty="0">
                <a:latin typeface="+mn-lt"/>
                <a:cs typeface="Arial" panose="020B0604020202020204" pitchFamily="34" charset="0"/>
              </a:rPr>
            </a:br>
            <a:r>
              <a:rPr lang="it-IT" altLang="en-US" sz="4000" b="1" dirty="0">
                <a:latin typeface="+mn-lt"/>
                <a:cs typeface="Arial" panose="020B0604020202020204" pitchFamily="34" charset="0"/>
              </a:rPr>
              <a:t>DEI BENI AMBIENTALI:</a:t>
            </a:r>
            <a:br>
              <a:rPr lang="it-IT" altLang="en-US" sz="4000" b="1" dirty="0">
                <a:latin typeface="+mn-lt"/>
                <a:cs typeface="Arial" panose="020B0604020202020204" pitchFamily="34" charset="0"/>
              </a:rPr>
            </a:br>
            <a:br>
              <a:rPr lang="it-IT" altLang="en-US" sz="4000" b="1" dirty="0">
                <a:latin typeface="+mn-lt"/>
                <a:cs typeface="Arial" panose="020B0604020202020204" pitchFamily="34" charset="0"/>
              </a:rPr>
            </a:br>
            <a:r>
              <a:rPr lang="it-IT" altLang="en-US" sz="4000" b="1" dirty="0">
                <a:latin typeface="+mn-lt"/>
                <a:cs typeface="Arial" panose="020B0604020202020204" pitchFamily="34" charset="0"/>
              </a:rPr>
              <a:t>LA VALUTAZIONE CONTINGENTE</a:t>
            </a:r>
            <a:endParaRPr lang="en-US" altLang="en-US" sz="4000" b="1" dirty="0">
              <a:latin typeface="+mn-lt"/>
              <a:cs typeface="Arial" panose="020B0604020202020204" pitchFamily="34" charset="0"/>
            </a:endParaRPr>
          </a:p>
        </p:txBody>
      </p:sp>
      <p:sp>
        <p:nvSpPr>
          <p:cNvPr id="3074" name="Rectangle 3">
            <a:extLst>
              <a:ext uri="{FF2B5EF4-FFF2-40B4-BE49-F238E27FC236}">
                <a16:creationId xmlns:a16="http://schemas.microsoft.com/office/drawing/2014/main" id="{917FD561-AD87-4A8E-82DF-F5824DA999C2}"/>
              </a:ext>
            </a:extLst>
          </p:cNvPr>
          <p:cNvSpPr>
            <a:spLocks noGrp="1" noChangeArrowheads="1"/>
          </p:cNvSpPr>
          <p:nvPr>
            <p:ph type="subTitle" idx="1"/>
          </p:nvPr>
        </p:nvSpPr>
        <p:spPr>
          <a:xfrm>
            <a:off x="1143000" y="4114799"/>
            <a:ext cx="6858000" cy="1620837"/>
          </a:xfrm>
        </p:spPr>
        <p:txBody>
          <a:bodyPr/>
          <a:lstStyle/>
          <a:p>
            <a:pPr eaLnBrk="1" hangingPunct="1"/>
            <a:r>
              <a:rPr lang="en-US" altLang="en-US" dirty="0">
                <a:cs typeface="Arial" panose="020B0604020202020204" pitchFamily="34" charset="0"/>
              </a:rPr>
              <a:t>Corrado Lagazio</a:t>
            </a:r>
          </a:p>
          <a:p>
            <a:pPr eaLnBrk="1" hangingPunct="1"/>
            <a:r>
              <a:rPr lang="en-US" altLang="en-US" dirty="0">
                <a:cs typeface="Arial" panose="020B0604020202020204" pitchFamily="34" charset="0"/>
              </a:rPr>
              <a:t>DIEC - </a:t>
            </a:r>
            <a:r>
              <a:rPr lang="en-US" altLang="en-US" dirty="0" err="1">
                <a:cs typeface="Arial" panose="020B0604020202020204" pitchFamily="34" charset="0"/>
              </a:rPr>
              <a:t>Università</a:t>
            </a:r>
            <a:r>
              <a:rPr lang="en-US" altLang="en-US" dirty="0">
                <a:cs typeface="Arial" panose="020B0604020202020204" pitchFamily="34" charset="0"/>
              </a:rPr>
              <a:t> di Genova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C73F51C-6A62-4B09-8E49-C5A5A39C91D8}"/>
              </a:ext>
            </a:extLst>
          </p:cNvPr>
          <p:cNvSpPr>
            <a:spLocks noGrp="1" noChangeArrowheads="1"/>
          </p:cNvSpPr>
          <p:nvPr>
            <p:ph type="title"/>
          </p:nvPr>
        </p:nvSpPr>
        <p:spPr>
          <a:xfrm>
            <a:off x="685800" y="609600"/>
            <a:ext cx="8001000" cy="533400"/>
          </a:xfrm>
        </p:spPr>
        <p:txBody>
          <a:bodyPr>
            <a:normAutofit fontScale="90000"/>
          </a:bodyPr>
          <a:lstStyle/>
          <a:p>
            <a:pPr eaLnBrk="1" hangingPunct="1"/>
            <a:r>
              <a:rPr lang="en-US" altLang="en-US" b="1" dirty="0" err="1">
                <a:latin typeface="+mn-lt"/>
              </a:rPr>
              <a:t>Definizione</a:t>
            </a:r>
            <a:r>
              <a:rPr lang="en-US" altLang="en-US" b="1" dirty="0">
                <a:latin typeface="+mn-lt"/>
              </a:rPr>
              <a:t> del </a:t>
            </a:r>
            <a:r>
              <a:rPr lang="en-US" altLang="en-US" b="1" dirty="0" err="1">
                <a:latin typeface="+mn-lt"/>
              </a:rPr>
              <a:t>mercato</a:t>
            </a:r>
            <a:r>
              <a:rPr lang="en-US" altLang="en-US" b="1" dirty="0">
                <a:latin typeface="+mn-lt"/>
              </a:rPr>
              <a:t> </a:t>
            </a:r>
            <a:r>
              <a:rPr lang="en-US" altLang="en-US" b="1" dirty="0" err="1">
                <a:latin typeface="+mn-lt"/>
              </a:rPr>
              <a:t>ipotetico</a:t>
            </a:r>
            <a:endParaRPr lang="en-US" altLang="en-US" b="1" dirty="0">
              <a:latin typeface="+mn-lt"/>
            </a:endParaRPr>
          </a:p>
        </p:txBody>
      </p:sp>
      <p:sp>
        <p:nvSpPr>
          <p:cNvPr id="247811" name="Rectangle 3">
            <a:extLst>
              <a:ext uri="{FF2B5EF4-FFF2-40B4-BE49-F238E27FC236}">
                <a16:creationId xmlns:a16="http://schemas.microsoft.com/office/drawing/2014/main" id="{53E839A5-F683-4FD3-87E6-E0675360C8DF}"/>
              </a:ext>
            </a:extLst>
          </p:cNvPr>
          <p:cNvSpPr>
            <a:spLocks noGrp="1" noChangeArrowheads="1"/>
          </p:cNvSpPr>
          <p:nvPr>
            <p:ph idx="1"/>
          </p:nvPr>
        </p:nvSpPr>
        <p:spPr/>
        <p:txBody>
          <a:bodyPr>
            <a:normAutofit/>
          </a:bodyPr>
          <a:lstStyle/>
          <a:p>
            <a:pPr eaLnBrk="1" hangingPunct="1"/>
            <a:r>
              <a:rPr lang="en-US" altLang="en-US" dirty="0" err="1"/>
              <a:t>Descrizione</a:t>
            </a:r>
            <a:r>
              <a:rPr lang="en-US" altLang="en-US" dirty="0"/>
              <a:t> </a:t>
            </a:r>
            <a:r>
              <a:rPr lang="en-US" altLang="en-US" dirty="0" err="1"/>
              <a:t>dell’ipotetico</a:t>
            </a:r>
            <a:r>
              <a:rPr lang="en-US" altLang="en-US" dirty="0"/>
              <a:t> </a:t>
            </a:r>
            <a:r>
              <a:rPr lang="en-US" altLang="en-US" dirty="0" err="1"/>
              <a:t>mercato</a:t>
            </a:r>
            <a:r>
              <a:rPr lang="en-US" altLang="en-US" dirty="0"/>
              <a:t> </a:t>
            </a:r>
            <a:r>
              <a:rPr lang="en-US" altLang="en-US" dirty="0" err="1"/>
              <a:t>ambientale</a:t>
            </a:r>
            <a:r>
              <a:rPr lang="en-US" altLang="en-US" dirty="0"/>
              <a:t>, </a:t>
            </a:r>
            <a:r>
              <a:rPr lang="en-US" altLang="en-US" dirty="0" err="1"/>
              <a:t>cercando</a:t>
            </a:r>
            <a:r>
              <a:rPr lang="en-US" altLang="en-US" dirty="0"/>
              <a:t> di </a:t>
            </a:r>
            <a:r>
              <a:rPr lang="en-US" altLang="en-US" dirty="0" err="1"/>
              <a:t>renderlo</a:t>
            </a:r>
            <a:r>
              <a:rPr lang="en-US" altLang="en-US" dirty="0"/>
              <a:t> </a:t>
            </a:r>
            <a:r>
              <a:rPr lang="en-US" altLang="en-US" b="1" dirty="0" err="1"/>
              <a:t>realistico</a:t>
            </a:r>
            <a:r>
              <a:rPr lang="en-US" altLang="en-US" dirty="0"/>
              <a:t> e </a:t>
            </a:r>
            <a:r>
              <a:rPr lang="en-US" altLang="en-US" b="1" dirty="0" err="1"/>
              <a:t>informativo</a:t>
            </a:r>
            <a:endParaRPr lang="en-US" altLang="en-US" b="1" dirty="0"/>
          </a:p>
          <a:p>
            <a:pPr eaLnBrk="1" hangingPunct="1"/>
            <a:r>
              <a:rPr lang="en-US" altLang="en-US" dirty="0"/>
              <a:t>Chiara </a:t>
            </a:r>
            <a:r>
              <a:rPr lang="en-US" altLang="en-US" b="1" dirty="0" err="1"/>
              <a:t>definizione</a:t>
            </a:r>
            <a:r>
              <a:rPr lang="en-US" altLang="en-US" b="1" dirty="0"/>
              <a:t> del bene </a:t>
            </a:r>
            <a:r>
              <a:rPr lang="en-US" altLang="en-US" dirty="0"/>
              <a:t>o </a:t>
            </a:r>
            <a:r>
              <a:rPr lang="en-US" altLang="en-US" dirty="0" err="1"/>
              <a:t>servizio</a:t>
            </a:r>
            <a:r>
              <a:rPr lang="en-US" altLang="en-US" dirty="0"/>
              <a:t> </a:t>
            </a:r>
            <a:r>
              <a:rPr lang="en-US" altLang="en-US" dirty="0" err="1"/>
              <a:t>ambientale</a:t>
            </a:r>
            <a:r>
              <a:rPr lang="en-US" altLang="en-US" dirty="0"/>
              <a:t> </a:t>
            </a:r>
            <a:r>
              <a:rPr lang="en-US" altLang="en-US" dirty="0" err="1"/>
              <a:t>scambiato</a:t>
            </a:r>
            <a:r>
              <a:rPr lang="en-US" altLang="en-US" dirty="0"/>
              <a:t> </a:t>
            </a:r>
            <a:r>
              <a:rPr lang="en-US" altLang="en-US" dirty="0" err="1"/>
              <a:t>sul</a:t>
            </a:r>
            <a:r>
              <a:rPr lang="en-US" altLang="en-US" dirty="0"/>
              <a:t> </a:t>
            </a:r>
            <a:r>
              <a:rPr lang="en-US" altLang="en-US" dirty="0" err="1"/>
              <a:t>mercato</a:t>
            </a:r>
            <a:endParaRPr lang="en-US" altLang="en-US" dirty="0"/>
          </a:p>
          <a:p>
            <a:pPr eaLnBrk="1" hangingPunct="1"/>
            <a:r>
              <a:rPr lang="en-US" altLang="en-US" dirty="0"/>
              <a:t>Chiara </a:t>
            </a:r>
            <a:r>
              <a:rPr lang="en-US" altLang="en-US" dirty="0" err="1"/>
              <a:t>definizione</a:t>
            </a:r>
            <a:r>
              <a:rPr lang="en-US" altLang="en-US" dirty="0"/>
              <a:t> </a:t>
            </a:r>
            <a:r>
              <a:rPr lang="en-US" altLang="en-US" dirty="0" err="1"/>
              <a:t>delle</a:t>
            </a:r>
            <a:r>
              <a:rPr lang="en-US" altLang="en-US" dirty="0"/>
              <a:t> </a:t>
            </a:r>
            <a:r>
              <a:rPr lang="en-US" altLang="en-US" b="1" dirty="0" err="1"/>
              <a:t>modalità</a:t>
            </a:r>
            <a:r>
              <a:rPr lang="en-US" altLang="en-US" b="1" dirty="0"/>
              <a:t> di </a:t>
            </a:r>
            <a:r>
              <a:rPr lang="en-US" altLang="en-US" b="1" dirty="0" err="1"/>
              <a:t>pagamento</a:t>
            </a:r>
            <a:r>
              <a:rPr lang="en-US" altLang="en-US" dirty="0"/>
              <a:t>:</a:t>
            </a:r>
          </a:p>
          <a:p>
            <a:pPr lvl="1"/>
            <a:r>
              <a:rPr lang="en-US" altLang="en-US" dirty="0"/>
              <a:t>Chi </a:t>
            </a:r>
            <a:r>
              <a:rPr lang="en-US" altLang="en-US" dirty="0" err="1"/>
              <a:t>pagherà</a:t>
            </a:r>
            <a:r>
              <a:rPr lang="en-US" altLang="en-US" dirty="0"/>
              <a:t>?</a:t>
            </a:r>
          </a:p>
          <a:p>
            <a:pPr lvl="1"/>
            <a:r>
              <a:rPr lang="en-US" altLang="en-US" dirty="0" err="1"/>
              <a:t>Quando</a:t>
            </a:r>
            <a:r>
              <a:rPr lang="en-US" altLang="en-US" dirty="0"/>
              <a:t>?</a:t>
            </a:r>
          </a:p>
          <a:p>
            <a:pPr lvl="1"/>
            <a:r>
              <a:rPr lang="en-US" altLang="en-US" dirty="0" err="1"/>
              <a:t>Quanto</a:t>
            </a:r>
            <a:r>
              <a:rPr lang="en-US" altLang="en-US" dirty="0"/>
              <a:t> </a:t>
            </a:r>
            <a:r>
              <a:rPr lang="en-US" altLang="en-US" dirty="0" err="1"/>
              <a:t>spesso</a:t>
            </a:r>
            <a:r>
              <a:rPr lang="en-US" altLang="en-US" dirty="0"/>
              <a:t>?</a:t>
            </a:r>
          </a:p>
          <a:p>
            <a:pPr lvl="1"/>
            <a:r>
              <a:rPr lang="en-US" altLang="en-US" dirty="0"/>
              <a:t>Come?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animEffect transition="in" filter="wipe(left)">
                                      <p:cBhvr>
                                        <p:cTn id="7" dur="500"/>
                                        <p:tgtEl>
                                          <p:spTgt spid="247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7811">
                                            <p:txEl>
                                              <p:pRg st="1" end="1"/>
                                            </p:txEl>
                                          </p:spTgt>
                                        </p:tgtEl>
                                        <p:attrNameLst>
                                          <p:attrName>style.visibility</p:attrName>
                                        </p:attrNameLst>
                                      </p:cBhvr>
                                      <p:to>
                                        <p:strVal val="visible"/>
                                      </p:to>
                                    </p:set>
                                    <p:animEffect transition="in" filter="wipe(left)">
                                      <p:cBhvr>
                                        <p:cTn id="12" dur="500"/>
                                        <p:tgtEl>
                                          <p:spTgt spid="2478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7811">
                                            <p:txEl>
                                              <p:pRg st="2" end="2"/>
                                            </p:txEl>
                                          </p:spTgt>
                                        </p:tgtEl>
                                        <p:attrNameLst>
                                          <p:attrName>style.visibility</p:attrName>
                                        </p:attrNameLst>
                                      </p:cBhvr>
                                      <p:to>
                                        <p:strVal val="visible"/>
                                      </p:to>
                                    </p:set>
                                    <p:animEffect transition="in" filter="wipe(left)">
                                      <p:cBhvr>
                                        <p:cTn id="17" dur="500"/>
                                        <p:tgtEl>
                                          <p:spTgt spid="24781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7811">
                                            <p:txEl>
                                              <p:pRg st="3" end="3"/>
                                            </p:txEl>
                                          </p:spTgt>
                                        </p:tgtEl>
                                        <p:attrNameLst>
                                          <p:attrName>style.visibility</p:attrName>
                                        </p:attrNameLst>
                                      </p:cBhvr>
                                      <p:to>
                                        <p:strVal val="visible"/>
                                      </p:to>
                                    </p:set>
                                    <p:animEffect transition="in" filter="wipe(left)">
                                      <p:cBhvr>
                                        <p:cTn id="20" dur="500"/>
                                        <p:tgtEl>
                                          <p:spTgt spid="24781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47811">
                                            <p:txEl>
                                              <p:pRg st="4" end="4"/>
                                            </p:txEl>
                                          </p:spTgt>
                                        </p:tgtEl>
                                        <p:attrNameLst>
                                          <p:attrName>style.visibility</p:attrName>
                                        </p:attrNameLst>
                                      </p:cBhvr>
                                      <p:to>
                                        <p:strVal val="visible"/>
                                      </p:to>
                                    </p:set>
                                    <p:animEffect transition="in" filter="wipe(left)">
                                      <p:cBhvr>
                                        <p:cTn id="23" dur="500"/>
                                        <p:tgtEl>
                                          <p:spTgt spid="247811">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47811">
                                            <p:txEl>
                                              <p:pRg st="5" end="5"/>
                                            </p:txEl>
                                          </p:spTgt>
                                        </p:tgtEl>
                                        <p:attrNameLst>
                                          <p:attrName>style.visibility</p:attrName>
                                        </p:attrNameLst>
                                      </p:cBhvr>
                                      <p:to>
                                        <p:strVal val="visible"/>
                                      </p:to>
                                    </p:set>
                                    <p:animEffect transition="in" filter="wipe(left)">
                                      <p:cBhvr>
                                        <p:cTn id="26" dur="500"/>
                                        <p:tgtEl>
                                          <p:spTgt spid="247811">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47811">
                                            <p:txEl>
                                              <p:pRg st="6" end="6"/>
                                            </p:txEl>
                                          </p:spTgt>
                                        </p:tgtEl>
                                        <p:attrNameLst>
                                          <p:attrName>style.visibility</p:attrName>
                                        </p:attrNameLst>
                                      </p:cBhvr>
                                      <p:to>
                                        <p:strVal val="visible"/>
                                      </p:to>
                                    </p:set>
                                    <p:animEffect transition="in" filter="wipe(left)">
                                      <p:cBhvr>
                                        <p:cTn id="29" dur="500"/>
                                        <p:tgtEl>
                                          <p:spTgt spid="2478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DA83EF-33A9-46D8-9BE3-42A804B36DB8}"/>
              </a:ext>
            </a:extLst>
          </p:cNvPr>
          <p:cNvSpPr>
            <a:spLocks noGrp="1"/>
          </p:cNvSpPr>
          <p:nvPr>
            <p:ph type="title"/>
          </p:nvPr>
        </p:nvSpPr>
        <p:spPr>
          <a:xfrm>
            <a:off x="628650" y="365127"/>
            <a:ext cx="7886700" cy="1082674"/>
          </a:xfrm>
        </p:spPr>
        <p:txBody>
          <a:bodyPr>
            <a:normAutofit fontScale="90000"/>
          </a:bodyPr>
          <a:lstStyle/>
          <a:p>
            <a:r>
              <a:rPr lang="it-IT" b="1" dirty="0">
                <a:latin typeface="+mn-lt"/>
              </a:rPr>
              <a:t>Esempio: la gestione delle acque in New Mexico</a:t>
            </a:r>
            <a:endParaRPr lang="en-US" b="1" dirty="0">
              <a:latin typeface="+mn-lt"/>
            </a:endParaRPr>
          </a:p>
        </p:txBody>
      </p:sp>
      <p:sp>
        <p:nvSpPr>
          <p:cNvPr id="3" name="Segnaposto contenuto 2">
            <a:extLst>
              <a:ext uri="{FF2B5EF4-FFF2-40B4-BE49-F238E27FC236}">
                <a16:creationId xmlns:a16="http://schemas.microsoft.com/office/drawing/2014/main" id="{1C7D7176-6E02-4E5A-9D4B-405AE3124E2B}"/>
              </a:ext>
            </a:extLst>
          </p:cNvPr>
          <p:cNvSpPr>
            <a:spLocks noGrp="1"/>
          </p:cNvSpPr>
          <p:nvPr>
            <p:ph idx="1"/>
          </p:nvPr>
        </p:nvSpPr>
        <p:spPr/>
        <p:txBody>
          <a:bodyPr>
            <a:normAutofit lnSpcReduction="10000"/>
          </a:bodyPr>
          <a:lstStyle/>
          <a:p>
            <a:r>
              <a:rPr lang="it-IT" dirty="0"/>
              <a:t>Lo stato del New Mexico non ha alcuno strumento legale per la gestione delle acque pubbliche, in particolare  per garantire e mantenere un flusso minimo di acqua nei fiumi della regione</a:t>
            </a:r>
          </a:p>
          <a:p>
            <a:r>
              <a:rPr lang="it-IT" dirty="0"/>
              <a:t>I prelievi di acque per altri scopi (industriale, agricolo, residenziale) minacciano seriamente l’habitat di diverse specie ittiche </a:t>
            </a:r>
          </a:p>
          <a:p>
            <a:r>
              <a:rPr lang="en-US" dirty="0"/>
              <a:t>La </a:t>
            </a:r>
            <a:r>
              <a:rPr lang="en-US" dirty="0" err="1"/>
              <a:t>valutazione</a:t>
            </a:r>
            <a:r>
              <a:rPr lang="en-US" dirty="0"/>
              <a:t> </a:t>
            </a:r>
            <a:r>
              <a:rPr lang="en-US" dirty="0" err="1"/>
              <a:t>contingente</a:t>
            </a:r>
            <a:r>
              <a:rPr lang="en-US" dirty="0"/>
              <a:t> è </a:t>
            </a:r>
            <a:r>
              <a:rPr lang="en-US" dirty="0" err="1"/>
              <a:t>stata</a:t>
            </a:r>
            <a:r>
              <a:rPr lang="en-US" dirty="0"/>
              <a:t> </a:t>
            </a:r>
            <a:r>
              <a:rPr lang="en-US" dirty="0" err="1"/>
              <a:t>utilizzata</a:t>
            </a:r>
            <a:r>
              <a:rPr lang="en-US" dirty="0"/>
              <a:t> per </a:t>
            </a:r>
            <a:r>
              <a:rPr lang="en-US" dirty="0" err="1"/>
              <a:t>studiare</a:t>
            </a:r>
            <a:r>
              <a:rPr lang="en-US" dirty="0"/>
              <a:t> </a:t>
            </a:r>
            <a:r>
              <a:rPr lang="en-US" dirty="0" err="1"/>
              <a:t>i</a:t>
            </a:r>
            <a:r>
              <a:rPr lang="en-US" dirty="0"/>
              <a:t> </a:t>
            </a:r>
            <a:r>
              <a:rPr lang="en-US" dirty="0" err="1"/>
              <a:t>benefici</a:t>
            </a:r>
            <a:r>
              <a:rPr lang="en-US" dirty="0"/>
              <a:t> di non-</a:t>
            </a:r>
            <a:r>
              <a:rPr lang="en-US" dirty="0" err="1"/>
              <a:t>mercato</a:t>
            </a:r>
            <a:r>
              <a:rPr lang="en-US" dirty="0"/>
              <a:t> </a:t>
            </a:r>
            <a:r>
              <a:rPr lang="en-US" dirty="0" err="1"/>
              <a:t>derivanti</a:t>
            </a:r>
            <a:r>
              <a:rPr lang="en-US" dirty="0"/>
              <a:t> </a:t>
            </a:r>
            <a:r>
              <a:rPr lang="en-US" dirty="0" err="1"/>
              <a:t>dall’introduzione</a:t>
            </a:r>
            <a:r>
              <a:rPr lang="en-US" dirty="0"/>
              <a:t> di </a:t>
            </a:r>
            <a:r>
              <a:rPr lang="en-US" dirty="0" err="1"/>
              <a:t>strumenti</a:t>
            </a:r>
            <a:r>
              <a:rPr lang="en-US" dirty="0"/>
              <a:t> per </a:t>
            </a:r>
            <a:r>
              <a:rPr lang="en-US" dirty="0" err="1"/>
              <a:t>il</a:t>
            </a:r>
            <a:r>
              <a:rPr lang="en-US" dirty="0"/>
              <a:t> </a:t>
            </a:r>
            <a:r>
              <a:rPr lang="en-US" dirty="0" err="1"/>
              <a:t>mantenimento</a:t>
            </a:r>
            <a:r>
              <a:rPr lang="en-US" dirty="0"/>
              <a:t> di </a:t>
            </a:r>
            <a:r>
              <a:rPr lang="en-US" dirty="0" err="1"/>
              <a:t>livelli</a:t>
            </a:r>
            <a:r>
              <a:rPr lang="en-US" dirty="0"/>
              <a:t> </a:t>
            </a:r>
            <a:r>
              <a:rPr lang="en-US" dirty="0" err="1"/>
              <a:t>minimi</a:t>
            </a:r>
            <a:r>
              <a:rPr lang="en-US" dirty="0"/>
              <a:t> </a:t>
            </a:r>
            <a:r>
              <a:rPr lang="en-US" dirty="0" err="1"/>
              <a:t>delle</a:t>
            </a:r>
            <a:r>
              <a:rPr lang="en-US" dirty="0"/>
              <a:t> </a:t>
            </a:r>
            <a:r>
              <a:rPr lang="en-US" dirty="0" err="1"/>
              <a:t>acque</a:t>
            </a:r>
            <a:endParaRPr lang="en-US" dirty="0"/>
          </a:p>
        </p:txBody>
      </p:sp>
    </p:spTree>
    <p:extLst>
      <p:ext uri="{BB962C8B-B14F-4D97-AF65-F5344CB8AC3E}">
        <p14:creationId xmlns:p14="http://schemas.microsoft.com/office/powerpoint/2010/main" val="2068485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E91F38-0DD6-4757-8A33-DF03A8915991}"/>
              </a:ext>
            </a:extLst>
          </p:cNvPr>
          <p:cNvSpPr>
            <a:spLocks noGrp="1"/>
          </p:cNvSpPr>
          <p:nvPr>
            <p:ph type="title"/>
          </p:nvPr>
        </p:nvSpPr>
        <p:spPr>
          <a:xfrm>
            <a:off x="628650" y="365127"/>
            <a:ext cx="7886700" cy="1082674"/>
          </a:xfrm>
        </p:spPr>
        <p:txBody>
          <a:bodyPr>
            <a:normAutofit/>
          </a:bodyPr>
          <a:lstStyle/>
          <a:p>
            <a:r>
              <a:rPr lang="it-IT" sz="3600" b="1" dirty="0">
                <a:latin typeface="+mn-lt"/>
              </a:rPr>
              <a:t>Esempio: la gestione delle acque in New Mexico</a:t>
            </a:r>
            <a:endParaRPr lang="en-US" sz="3600" b="1" dirty="0">
              <a:latin typeface="+mn-lt"/>
            </a:endParaRPr>
          </a:p>
        </p:txBody>
      </p:sp>
      <p:sp>
        <p:nvSpPr>
          <p:cNvPr id="3" name="Segnaposto contenuto 2">
            <a:extLst>
              <a:ext uri="{FF2B5EF4-FFF2-40B4-BE49-F238E27FC236}">
                <a16:creationId xmlns:a16="http://schemas.microsoft.com/office/drawing/2014/main" id="{B6B9E4BC-B18E-43BC-942A-08C97D53DE16}"/>
              </a:ext>
            </a:extLst>
          </p:cNvPr>
          <p:cNvSpPr>
            <a:spLocks noGrp="1"/>
          </p:cNvSpPr>
          <p:nvPr>
            <p:ph idx="1"/>
          </p:nvPr>
        </p:nvSpPr>
        <p:spPr>
          <a:xfrm>
            <a:off x="628650" y="1447801"/>
            <a:ext cx="7886700" cy="4729162"/>
          </a:xfrm>
        </p:spPr>
        <p:txBody>
          <a:bodyPr>
            <a:normAutofit/>
          </a:bodyPr>
          <a:lstStyle/>
          <a:p>
            <a:pPr marL="0" indent="0">
              <a:buNone/>
            </a:pPr>
            <a:r>
              <a:rPr lang="en-US" b="1" dirty="0"/>
              <a:t>Q1. </a:t>
            </a:r>
            <a:r>
              <a:rPr lang="en-US" dirty="0"/>
              <a:t>The next series of questions concern water quality and water quantity Mexico. There are many competing demands for water found underground and lakes, and streams. These demands come from cities households, agriculture and industry. How important do you think water issues are in New Mexico? Using a scale where zero is not at all important, ten is extremely important, and you may choose any number in between, please tell me how important you consider water issues in New Mexico?</a:t>
            </a:r>
          </a:p>
        </p:txBody>
      </p:sp>
    </p:spTree>
    <p:extLst>
      <p:ext uri="{BB962C8B-B14F-4D97-AF65-F5344CB8AC3E}">
        <p14:creationId xmlns:p14="http://schemas.microsoft.com/office/powerpoint/2010/main" val="1635405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E91F38-0DD6-4757-8A33-DF03A8915991}"/>
              </a:ext>
            </a:extLst>
          </p:cNvPr>
          <p:cNvSpPr>
            <a:spLocks noGrp="1"/>
          </p:cNvSpPr>
          <p:nvPr>
            <p:ph type="title"/>
          </p:nvPr>
        </p:nvSpPr>
        <p:spPr>
          <a:xfrm>
            <a:off x="628650" y="365127"/>
            <a:ext cx="7886700" cy="1082674"/>
          </a:xfrm>
        </p:spPr>
        <p:txBody>
          <a:bodyPr>
            <a:normAutofit/>
          </a:bodyPr>
          <a:lstStyle/>
          <a:p>
            <a:r>
              <a:rPr lang="it-IT" sz="3600" b="1" dirty="0">
                <a:latin typeface="+mn-lt"/>
              </a:rPr>
              <a:t>Esempio: la gestione delle acque in New Mexico</a:t>
            </a:r>
            <a:endParaRPr lang="en-US" sz="3600" b="1" dirty="0">
              <a:latin typeface="+mn-lt"/>
            </a:endParaRPr>
          </a:p>
        </p:txBody>
      </p:sp>
      <p:sp>
        <p:nvSpPr>
          <p:cNvPr id="3" name="Segnaposto contenuto 2">
            <a:extLst>
              <a:ext uri="{FF2B5EF4-FFF2-40B4-BE49-F238E27FC236}">
                <a16:creationId xmlns:a16="http://schemas.microsoft.com/office/drawing/2014/main" id="{B6B9E4BC-B18E-43BC-942A-08C97D53DE16}"/>
              </a:ext>
            </a:extLst>
          </p:cNvPr>
          <p:cNvSpPr>
            <a:spLocks noGrp="1"/>
          </p:cNvSpPr>
          <p:nvPr>
            <p:ph idx="1"/>
          </p:nvPr>
        </p:nvSpPr>
        <p:spPr>
          <a:xfrm>
            <a:off x="628650" y="1524000"/>
            <a:ext cx="7886700" cy="4953000"/>
          </a:xfrm>
        </p:spPr>
        <p:txBody>
          <a:bodyPr>
            <a:normAutofit lnSpcReduction="10000"/>
          </a:bodyPr>
          <a:lstStyle/>
          <a:p>
            <a:pPr marL="0" indent="0">
              <a:buNone/>
            </a:pPr>
            <a:r>
              <a:rPr lang="en-US" b="1" dirty="0"/>
              <a:t>Q2. </a:t>
            </a:r>
            <a:r>
              <a:rPr lang="en-US" dirty="0"/>
              <a:t>Under New Mexico water law, water must be put to a beneficial use or to the water may be lost. Traditionally, beneficial uses include irrigated agriculture, industry, and cities. Another possible use of water is to leave it in rivers and streams. Instream flow is a measure of the water in rivers and streams. Protecting instream flows ensures a certain amount of water flowing in rivers and remaining in lakes. Using a scale where zero is not at all important, ten is extremely and you may choose any number in between, please tell me how important is to maintain minimum instream flows in the major rivers of New Mexico?</a:t>
            </a:r>
          </a:p>
        </p:txBody>
      </p:sp>
    </p:spTree>
    <p:extLst>
      <p:ext uri="{BB962C8B-B14F-4D97-AF65-F5344CB8AC3E}">
        <p14:creationId xmlns:p14="http://schemas.microsoft.com/office/powerpoint/2010/main" val="1183152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E91F38-0DD6-4757-8A33-DF03A8915991}"/>
              </a:ext>
            </a:extLst>
          </p:cNvPr>
          <p:cNvSpPr>
            <a:spLocks noGrp="1"/>
          </p:cNvSpPr>
          <p:nvPr>
            <p:ph type="title"/>
          </p:nvPr>
        </p:nvSpPr>
        <p:spPr>
          <a:xfrm>
            <a:off x="628650" y="365127"/>
            <a:ext cx="7886700" cy="1082674"/>
          </a:xfrm>
        </p:spPr>
        <p:txBody>
          <a:bodyPr>
            <a:normAutofit/>
          </a:bodyPr>
          <a:lstStyle/>
          <a:p>
            <a:r>
              <a:rPr lang="it-IT" sz="3600" b="1" dirty="0">
                <a:solidFill>
                  <a:prstClr val="black"/>
                </a:solidFill>
                <a:latin typeface="Calibri" panose="020F0502020204030204"/>
              </a:rPr>
              <a:t>Esempio: la gestione delle acque in New Mexico</a:t>
            </a:r>
            <a:endParaRPr lang="en-US" sz="3600" dirty="0"/>
          </a:p>
        </p:txBody>
      </p:sp>
      <p:sp>
        <p:nvSpPr>
          <p:cNvPr id="3" name="Segnaposto contenuto 2">
            <a:extLst>
              <a:ext uri="{FF2B5EF4-FFF2-40B4-BE49-F238E27FC236}">
                <a16:creationId xmlns:a16="http://schemas.microsoft.com/office/drawing/2014/main" id="{B6B9E4BC-B18E-43BC-942A-08C97D53DE16}"/>
              </a:ext>
            </a:extLst>
          </p:cNvPr>
          <p:cNvSpPr>
            <a:spLocks noGrp="1"/>
          </p:cNvSpPr>
          <p:nvPr>
            <p:ph idx="1"/>
          </p:nvPr>
        </p:nvSpPr>
        <p:spPr>
          <a:xfrm>
            <a:off x="628650" y="1524000"/>
            <a:ext cx="7886700" cy="4876800"/>
          </a:xfrm>
        </p:spPr>
        <p:txBody>
          <a:bodyPr>
            <a:normAutofit fontScale="92500" lnSpcReduction="10000"/>
          </a:bodyPr>
          <a:lstStyle/>
          <a:p>
            <a:pPr marL="0" indent="0">
              <a:buNone/>
            </a:pPr>
            <a:r>
              <a:rPr lang="en-US" b="1" dirty="0"/>
              <a:t>Q3. </a:t>
            </a:r>
            <a:r>
              <a:rPr lang="en-US" dirty="0"/>
              <a:t>Instream flows support fish and wildlife, vegetation and habitat, recreation and viewing opportunities. Minimum instream flows can also protect water quality by diluting pollution. Maintaining instream flows may prevent costly federal government actions to protect endangered species and water quality. At present New Mexico does not instream flows as a beneficial use of water. If New Mexico were to recognize flows as a beneficial use, private individuals and groups, and government agencies could buy or lease water to be left in rivers and streams. It is possible that the price agricultural commodities and municipal water rates could increase and some development could be restricted. Do you think that instream flows should be legally recognized as a beneficial use of water?</a:t>
            </a:r>
          </a:p>
        </p:txBody>
      </p:sp>
    </p:spTree>
    <p:extLst>
      <p:ext uri="{BB962C8B-B14F-4D97-AF65-F5344CB8AC3E}">
        <p14:creationId xmlns:p14="http://schemas.microsoft.com/office/powerpoint/2010/main" val="4141542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E91F38-0DD6-4757-8A33-DF03A8915991}"/>
              </a:ext>
            </a:extLst>
          </p:cNvPr>
          <p:cNvSpPr>
            <a:spLocks noGrp="1"/>
          </p:cNvSpPr>
          <p:nvPr>
            <p:ph type="title"/>
          </p:nvPr>
        </p:nvSpPr>
        <p:spPr>
          <a:xfrm>
            <a:off x="628650" y="365127"/>
            <a:ext cx="7886700" cy="1082674"/>
          </a:xfrm>
        </p:spPr>
        <p:txBody>
          <a:bodyPr>
            <a:normAutofit/>
          </a:bodyPr>
          <a:lstStyle/>
          <a:p>
            <a:r>
              <a:rPr lang="it-IT" sz="3600" b="1" dirty="0">
                <a:solidFill>
                  <a:prstClr val="black"/>
                </a:solidFill>
                <a:latin typeface="Calibri" panose="020F0502020204030204"/>
              </a:rPr>
              <a:t>Esempio: la gestione delle acque in New Mexico</a:t>
            </a:r>
            <a:endParaRPr lang="en-US" sz="3600" dirty="0"/>
          </a:p>
        </p:txBody>
      </p:sp>
      <p:sp>
        <p:nvSpPr>
          <p:cNvPr id="3" name="Segnaposto contenuto 2">
            <a:extLst>
              <a:ext uri="{FF2B5EF4-FFF2-40B4-BE49-F238E27FC236}">
                <a16:creationId xmlns:a16="http://schemas.microsoft.com/office/drawing/2014/main" id="{B6B9E4BC-B18E-43BC-942A-08C97D53DE16}"/>
              </a:ext>
            </a:extLst>
          </p:cNvPr>
          <p:cNvSpPr>
            <a:spLocks noGrp="1"/>
          </p:cNvSpPr>
          <p:nvPr>
            <p:ph idx="1"/>
          </p:nvPr>
        </p:nvSpPr>
        <p:spPr>
          <a:xfrm>
            <a:off x="628650" y="1752600"/>
            <a:ext cx="7886700" cy="4424363"/>
          </a:xfrm>
        </p:spPr>
        <p:txBody>
          <a:bodyPr>
            <a:normAutofit/>
          </a:bodyPr>
          <a:lstStyle/>
          <a:p>
            <a:pPr marL="0" indent="0">
              <a:buNone/>
            </a:pPr>
            <a:r>
              <a:rPr lang="en-US" b="1" dirty="0"/>
              <a:t>Q4. </a:t>
            </a:r>
            <a:r>
              <a:rPr lang="en-US" dirty="0"/>
              <a:t>In some states, government agencies such as Fish and Wildlife or Parks and Recreation can buy or lease water from willing parties in order to protect instream flows during low flow years. Would you vote yes or no to allow a state agency to buy or lease water from willing parties in order to protect instream flows?</a:t>
            </a:r>
          </a:p>
        </p:txBody>
      </p:sp>
    </p:spTree>
    <p:extLst>
      <p:ext uri="{BB962C8B-B14F-4D97-AF65-F5344CB8AC3E}">
        <p14:creationId xmlns:p14="http://schemas.microsoft.com/office/powerpoint/2010/main" val="1760170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E91F38-0DD6-4757-8A33-DF03A8915991}"/>
              </a:ext>
            </a:extLst>
          </p:cNvPr>
          <p:cNvSpPr>
            <a:spLocks noGrp="1"/>
          </p:cNvSpPr>
          <p:nvPr>
            <p:ph type="title"/>
          </p:nvPr>
        </p:nvSpPr>
        <p:spPr>
          <a:xfrm>
            <a:off x="628650" y="365127"/>
            <a:ext cx="7886700" cy="1082674"/>
          </a:xfrm>
        </p:spPr>
        <p:txBody>
          <a:bodyPr>
            <a:normAutofit/>
          </a:bodyPr>
          <a:lstStyle/>
          <a:p>
            <a:r>
              <a:rPr lang="it-IT" sz="3600" b="1" dirty="0">
                <a:solidFill>
                  <a:prstClr val="black"/>
                </a:solidFill>
                <a:latin typeface="Calibri" panose="020F0502020204030204"/>
              </a:rPr>
              <a:t>Esempio: la gestione delle acque in New Mexico</a:t>
            </a:r>
            <a:endParaRPr lang="en-US" sz="3600" dirty="0"/>
          </a:p>
        </p:txBody>
      </p:sp>
      <p:sp>
        <p:nvSpPr>
          <p:cNvPr id="3" name="Segnaposto contenuto 2">
            <a:extLst>
              <a:ext uri="{FF2B5EF4-FFF2-40B4-BE49-F238E27FC236}">
                <a16:creationId xmlns:a16="http://schemas.microsoft.com/office/drawing/2014/main" id="{B6B9E4BC-B18E-43BC-942A-08C97D53DE16}"/>
              </a:ext>
            </a:extLst>
          </p:cNvPr>
          <p:cNvSpPr>
            <a:spLocks noGrp="1"/>
          </p:cNvSpPr>
          <p:nvPr>
            <p:ph idx="1"/>
          </p:nvPr>
        </p:nvSpPr>
        <p:spPr>
          <a:xfrm>
            <a:off x="628650" y="1752600"/>
            <a:ext cx="7886700" cy="4424363"/>
          </a:xfrm>
        </p:spPr>
        <p:txBody>
          <a:bodyPr>
            <a:normAutofit/>
          </a:bodyPr>
          <a:lstStyle/>
          <a:p>
            <a:pPr marL="0" indent="0">
              <a:buNone/>
            </a:pPr>
            <a:r>
              <a:rPr lang="en-US" b="1" dirty="0"/>
              <a:t>Q5. </a:t>
            </a:r>
            <a:r>
              <a:rPr lang="en-US" dirty="0"/>
              <a:t>There are currently six fish species listed as endangered in New Mexico, with another five fish species listed as threatened. Were you previously aware that any New Mexico fish species had been listed as endangered or threatened?</a:t>
            </a:r>
          </a:p>
        </p:txBody>
      </p:sp>
    </p:spTree>
    <p:extLst>
      <p:ext uri="{BB962C8B-B14F-4D97-AF65-F5344CB8AC3E}">
        <p14:creationId xmlns:p14="http://schemas.microsoft.com/office/powerpoint/2010/main" val="3306725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E91F38-0DD6-4757-8A33-DF03A8915991}"/>
              </a:ext>
            </a:extLst>
          </p:cNvPr>
          <p:cNvSpPr>
            <a:spLocks noGrp="1"/>
          </p:cNvSpPr>
          <p:nvPr>
            <p:ph type="title"/>
          </p:nvPr>
        </p:nvSpPr>
        <p:spPr>
          <a:xfrm>
            <a:off x="628650" y="365127"/>
            <a:ext cx="7886700" cy="1082674"/>
          </a:xfrm>
        </p:spPr>
        <p:txBody>
          <a:bodyPr>
            <a:normAutofit/>
          </a:bodyPr>
          <a:lstStyle/>
          <a:p>
            <a:r>
              <a:rPr lang="it-IT" sz="3600" b="1" dirty="0">
                <a:solidFill>
                  <a:prstClr val="black"/>
                </a:solidFill>
                <a:latin typeface="Calibri" panose="020F0502020204030204"/>
              </a:rPr>
              <a:t>Esempio: la gestione delle acque in New Mexico</a:t>
            </a:r>
            <a:endParaRPr lang="en-US" sz="3600" dirty="0"/>
          </a:p>
        </p:txBody>
      </p:sp>
      <p:sp>
        <p:nvSpPr>
          <p:cNvPr id="3" name="Segnaposto contenuto 2">
            <a:extLst>
              <a:ext uri="{FF2B5EF4-FFF2-40B4-BE49-F238E27FC236}">
                <a16:creationId xmlns:a16="http://schemas.microsoft.com/office/drawing/2014/main" id="{B6B9E4BC-B18E-43BC-942A-08C97D53DE16}"/>
              </a:ext>
            </a:extLst>
          </p:cNvPr>
          <p:cNvSpPr>
            <a:spLocks noGrp="1"/>
          </p:cNvSpPr>
          <p:nvPr>
            <p:ph idx="1"/>
          </p:nvPr>
        </p:nvSpPr>
        <p:spPr>
          <a:xfrm>
            <a:off x="628650" y="1600200"/>
            <a:ext cx="7886700" cy="4724400"/>
          </a:xfrm>
        </p:spPr>
        <p:txBody>
          <a:bodyPr>
            <a:normAutofit fontScale="85000" lnSpcReduction="10000"/>
          </a:bodyPr>
          <a:lstStyle/>
          <a:p>
            <a:pPr marL="0" indent="0">
              <a:buNone/>
            </a:pPr>
            <a:r>
              <a:rPr lang="en-US" b="1" dirty="0"/>
              <a:t>Q6. </a:t>
            </a:r>
            <a:r>
              <a:rPr lang="en-US" dirty="0"/>
              <a:t>By federal law the critical habitat of endangered fish species must be protected, and this may require maintaining minimum instream flows. In New Mexico, endangered fish species are found in a number of the major rivers including the Gila, Pecos, Rio Grande, and the San Juan. </a:t>
            </a:r>
          </a:p>
          <a:p>
            <a:pPr marL="0" indent="0">
              <a:buNone/>
            </a:pPr>
            <a:r>
              <a:rPr lang="en-US" dirty="0"/>
              <a:t>Now I would like to ask you several questions about the dollar value your household puts on protecting minimum instream flows specifically to protect the silvery minnow. There are no right or wrong answers. Before answering, remember your household income and budget, and decide what you could realistically afford. Money spent on protecting instream flows is money not available for other goods, public programs, or other environmental programs. The establishment of a special trust fund for buying or leasing water is used in some states to protect fish species.</a:t>
            </a:r>
          </a:p>
        </p:txBody>
      </p:sp>
    </p:spTree>
    <p:extLst>
      <p:ext uri="{BB962C8B-B14F-4D97-AF65-F5344CB8AC3E}">
        <p14:creationId xmlns:p14="http://schemas.microsoft.com/office/powerpoint/2010/main" val="20004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42FFCE-6032-4737-8E2B-319C733FACA3}"/>
              </a:ext>
            </a:extLst>
          </p:cNvPr>
          <p:cNvSpPr>
            <a:spLocks noGrp="1"/>
          </p:cNvSpPr>
          <p:nvPr>
            <p:ph type="title"/>
          </p:nvPr>
        </p:nvSpPr>
        <p:spPr>
          <a:xfrm>
            <a:off x="628650" y="365127"/>
            <a:ext cx="7886700" cy="930274"/>
          </a:xfrm>
        </p:spPr>
        <p:txBody>
          <a:bodyPr>
            <a:normAutofit fontScale="90000"/>
          </a:bodyPr>
          <a:lstStyle/>
          <a:p>
            <a:r>
              <a:rPr lang="it-IT" sz="4000" b="1" dirty="0">
                <a:latin typeface="+mn-lt"/>
              </a:rPr>
              <a:t>Identificazione della popolazione e campionamento</a:t>
            </a:r>
            <a:endParaRPr lang="en-US" sz="4000" b="1" dirty="0">
              <a:latin typeface="+mn-lt"/>
            </a:endParaRPr>
          </a:p>
        </p:txBody>
      </p:sp>
      <p:sp>
        <p:nvSpPr>
          <p:cNvPr id="3" name="Segnaposto contenuto 2">
            <a:extLst>
              <a:ext uri="{FF2B5EF4-FFF2-40B4-BE49-F238E27FC236}">
                <a16:creationId xmlns:a16="http://schemas.microsoft.com/office/drawing/2014/main" id="{D274B1FC-4174-4836-A09F-F19AB7A89E71}"/>
              </a:ext>
            </a:extLst>
          </p:cNvPr>
          <p:cNvSpPr>
            <a:spLocks noGrp="1"/>
          </p:cNvSpPr>
          <p:nvPr>
            <p:ph idx="1"/>
          </p:nvPr>
        </p:nvSpPr>
        <p:spPr>
          <a:xfrm>
            <a:off x="628650" y="1371600"/>
            <a:ext cx="7886700" cy="5121273"/>
          </a:xfrm>
        </p:spPr>
        <p:txBody>
          <a:bodyPr>
            <a:normAutofit fontScale="92500"/>
          </a:bodyPr>
          <a:lstStyle/>
          <a:p>
            <a:r>
              <a:rPr lang="it-IT" dirty="0"/>
              <a:t>la popolazione da investigare è quella che si presume possa </a:t>
            </a:r>
            <a:r>
              <a:rPr lang="it-IT" b="1" dirty="0"/>
              <a:t>trarre beneficio </a:t>
            </a:r>
            <a:r>
              <a:rPr lang="it-IT" dirty="0"/>
              <a:t>dal bene ambientale (popolazione locale, turisti, ecc.)</a:t>
            </a:r>
          </a:p>
          <a:p>
            <a:r>
              <a:rPr lang="it-IT" dirty="0"/>
              <a:t>costituisce anche quella a cui fare riferimento per la somministrazione del questionario</a:t>
            </a:r>
          </a:p>
          <a:p>
            <a:r>
              <a:rPr lang="it-IT" b="1" dirty="0"/>
              <a:t>Distorsioni del campione </a:t>
            </a:r>
            <a:r>
              <a:rPr lang="it-IT" dirty="0"/>
              <a:t>possono essere causate da</a:t>
            </a:r>
          </a:p>
          <a:p>
            <a:pPr lvl="1"/>
            <a:r>
              <a:rPr lang="it-IT" dirty="0"/>
              <a:t>limitata conoscenza delle caratteristiche della popolazione</a:t>
            </a:r>
          </a:p>
          <a:p>
            <a:pPr lvl="1"/>
            <a:r>
              <a:rPr lang="it-IT" dirty="0"/>
              <a:t>fenomeni di autoselezione dei potenziali partecipanti</a:t>
            </a:r>
          </a:p>
          <a:p>
            <a:pPr marL="914400" lvl="2" indent="0">
              <a:buNone/>
            </a:pPr>
            <a:r>
              <a:rPr lang="it-IT" dirty="0"/>
              <a:t>ESEMPIO: accettano l’intervista prevalentemente gli utenti interessati</a:t>
            </a:r>
          </a:p>
          <a:p>
            <a:pPr lvl="1"/>
            <a:r>
              <a:rPr lang="it-IT" dirty="0"/>
              <a:t>selezione dovuta ai modi di somministrazione del questionario</a:t>
            </a:r>
          </a:p>
          <a:p>
            <a:pPr marL="914400" lvl="2" indent="0">
              <a:buNone/>
            </a:pPr>
            <a:r>
              <a:rPr lang="it-IT" dirty="0"/>
              <a:t>ESEMPIO: Invio del questionario per email</a:t>
            </a:r>
            <a:endParaRPr lang="en-US" dirty="0"/>
          </a:p>
        </p:txBody>
      </p:sp>
    </p:spTree>
    <p:extLst>
      <p:ext uri="{BB962C8B-B14F-4D97-AF65-F5344CB8AC3E}">
        <p14:creationId xmlns:p14="http://schemas.microsoft.com/office/powerpoint/2010/main" val="2027367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1A727F-A62B-4A51-826A-33A06B07F514}"/>
              </a:ext>
            </a:extLst>
          </p:cNvPr>
          <p:cNvSpPr>
            <a:spLocks noGrp="1"/>
          </p:cNvSpPr>
          <p:nvPr>
            <p:ph type="title"/>
          </p:nvPr>
        </p:nvSpPr>
        <p:spPr>
          <a:xfrm>
            <a:off x="628650" y="365127"/>
            <a:ext cx="7886700" cy="854074"/>
          </a:xfrm>
        </p:spPr>
        <p:txBody>
          <a:bodyPr>
            <a:normAutofit/>
          </a:bodyPr>
          <a:lstStyle/>
          <a:p>
            <a:r>
              <a:rPr lang="it-IT" sz="4000" b="1" dirty="0">
                <a:latin typeface="+mn-lt"/>
              </a:rPr>
              <a:t>Questionario</a:t>
            </a:r>
            <a:endParaRPr lang="en-US" sz="4000" b="1" dirty="0">
              <a:latin typeface="+mn-lt"/>
            </a:endParaRPr>
          </a:p>
        </p:txBody>
      </p:sp>
      <p:sp>
        <p:nvSpPr>
          <p:cNvPr id="3" name="Segnaposto contenuto 2">
            <a:extLst>
              <a:ext uri="{FF2B5EF4-FFF2-40B4-BE49-F238E27FC236}">
                <a16:creationId xmlns:a16="http://schemas.microsoft.com/office/drawing/2014/main" id="{F3FB611D-5726-4F86-85BD-AA07659DC835}"/>
              </a:ext>
            </a:extLst>
          </p:cNvPr>
          <p:cNvSpPr>
            <a:spLocks noGrp="1"/>
          </p:cNvSpPr>
          <p:nvPr>
            <p:ph idx="1"/>
          </p:nvPr>
        </p:nvSpPr>
        <p:spPr>
          <a:xfrm>
            <a:off x="628650" y="1219201"/>
            <a:ext cx="7886700" cy="4957762"/>
          </a:xfrm>
        </p:spPr>
        <p:txBody>
          <a:bodyPr>
            <a:normAutofit/>
          </a:bodyPr>
          <a:lstStyle/>
          <a:p>
            <a:pPr marL="0" indent="0">
              <a:buNone/>
            </a:pPr>
            <a:r>
              <a:rPr lang="it-IT" dirty="0"/>
              <a:t>E’ costituito da almeno quattro parti:</a:t>
            </a:r>
          </a:p>
          <a:p>
            <a:r>
              <a:rPr lang="it-IT" dirty="0"/>
              <a:t>richiesta di </a:t>
            </a:r>
            <a:r>
              <a:rPr lang="it-IT" b="1" dirty="0"/>
              <a:t>opinioni di carattere introduttivo </a:t>
            </a:r>
            <a:r>
              <a:rPr lang="it-IT" dirty="0"/>
              <a:t>sul problema di riferimento per la valutazione</a:t>
            </a:r>
          </a:p>
          <a:p>
            <a:r>
              <a:rPr lang="it-IT" b="1" dirty="0"/>
              <a:t>informazioni</a:t>
            </a:r>
            <a:r>
              <a:rPr lang="it-IT" dirty="0"/>
              <a:t> per l’intervistato </a:t>
            </a:r>
            <a:r>
              <a:rPr lang="it-IT" b="1" dirty="0"/>
              <a:t>sull’oggetto della valutazione</a:t>
            </a:r>
            <a:r>
              <a:rPr lang="it-IT" dirty="0"/>
              <a:t> e sui contenuti del problema di valutazione proposto (mercato ipotetico)</a:t>
            </a:r>
          </a:p>
          <a:p>
            <a:r>
              <a:rPr lang="it-IT" b="1" dirty="0"/>
              <a:t>richiesta della DAP (o DAA)</a:t>
            </a:r>
          </a:p>
          <a:p>
            <a:r>
              <a:rPr lang="it-IT" dirty="0"/>
              <a:t>domande sulle </a:t>
            </a:r>
            <a:r>
              <a:rPr lang="it-IT" b="1" dirty="0"/>
              <a:t>caratteristiche socio-demografiche </a:t>
            </a:r>
            <a:r>
              <a:rPr lang="it-IT" dirty="0"/>
              <a:t>dell’intervistato (età, reddito, occupazione, titolo di studio) e sul </a:t>
            </a:r>
            <a:r>
              <a:rPr lang="it-IT" b="1" dirty="0"/>
              <a:t>grado di comprensione </a:t>
            </a:r>
            <a:r>
              <a:rPr lang="it-IT" dirty="0"/>
              <a:t>dell’intervista</a:t>
            </a:r>
            <a:endParaRPr lang="en-US" dirty="0"/>
          </a:p>
        </p:txBody>
      </p:sp>
    </p:spTree>
    <p:extLst>
      <p:ext uri="{BB962C8B-B14F-4D97-AF65-F5344CB8AC3E}">
        <p14:creationId xmlns:p14="http://schemas.microsoft.com/office/powerpoint/2010/main" val="9347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2E6EC1F-EBB2-4242-A3FF-23117D86A037}"/>
              </a:ext>
            </a:extLst>
          </p:cNvPr>
          <p:cNvSpPr>
            <a:spLocks noGrp="1" noChangeArrowheads="1"/>
          </p:cNvSpPr>
          <p:nvPr>
            <p:ph type="title"/>
          </p:nvPr>
        </p:nvSpPr>
        <p:spPr>
          <a:xfrm>
            <a:off x="457200" y="533400"/>
            <a:ext cx="8229600" cy="838200"/>
          </a:xfrm>
        </p:spPr>
        <p:txBody>
          <a:bodyPr/>
          <a:lstStyle/>
          <a:p>
            <a:pPr eaLnBrk="1" hangingPunct="1"/>
            <a:r>
              <a:rPr lang="en-US" altLang="en-US" sz="5400" b="1" dirty="0" err="1">
                <a:latin typeface="+mn-lt"/>
              </a:rPr>
              <a:t>Contenuti</a:t>
            </a:r>
            <a:endParaRPr lang="en-US" altLang="en-US" sz="5400" b="1" dirty="0">
              <a:latin typeface="+mn-lt"/>
            </a:endParaRPr>
          </a:p>
        </p:txBody>
      </p:sp>
      <p:sp>
        <p:nvSpPr>
          <p:cNvPr id="270339" name="Rectangle 3">
            <a:extLst>
              <a:ext uri="{FF2B5EF4-FFF2-40B4-BE49-F238E27FC236}">
                <a16:creationId xmlns:a16="http://schemas.microsoft.com/office/drawing/2014/main" id="{85F43902-3F51-491A-93DE-BCD70D85C181}"/>
              </a:ext>
            </a:extLst>
          </p:cNvPr>
          <p:cNvSpPr>
            <a:spLocks noGrp="1" noChangeArrowheads="1"/>
          </p:cNvSpPr>
          <p:nvPr>
            <p:ph idx="1"/>
          </p:nvPr>
        </p:nvSpPr>
        <p:spPr/>
        <p:txBody>
          <a:bodyPr/>
          <a:lstStyle/>
          <a:p>
            <a:pPr eaLnBrk="1" hangingPunct="1"/>
            <a:r>
              <a:rPr lang="en-US" altLang="en-US" dirty="0" err="1"/>
              <a:t>Metodologia</a:t>
            </a:r>
            <a:r>
              <a:rPr lang="en-US" altLang="en-US" dirty="0"/>
              <a:t> </a:t>
            </a:r>
            <a:r>
              <a:rPr lang="en-US" altLang="en-US" dirty="0" err="1"/>
              <a:t>delle</a:t>
            </a:r>
            <a:r>
              <a:rPr lang="en-US" altLang="en-US" dirty="0"/>
              <a:t> </a:t>
            </a:r>
            <a:r>
              <a:rPr lang="en-US" altLang="en-US" dirty="0" err="1"/>
              <a:t>indagini</a:t>
            </a:r>
            <a:r>
              <a:rPr lang="en-US" altLang="en-US" dirty="0"/>
              <a:t> di </a:t>
            </a:r>
            <a:r>
              <a:rPr lang="en-US" altLang="en-US" b="1" dirty="0"/>
              <a:t>VALUTAZIONE CONTINGENTE (VC)</a:t>
            </a:r>
          </a:p>
          <a:p>
            <a:r>
              <a:rPr lang="en-US" altLang="en-US" dirty="0" err="1"/>
              <a:t>Punti</a:t>
            </a:r>
            <a:r>
              <a:rPr lang="en-US" altLang="en-US" dirty="0"/>
              <a:t> di forza e di </a:t>
            </a:r>
            <a:r>
              <a:rPr lang="en-US" altLang="en-US" dirty="0" err="1"/>
              <a:t>debolezza</a:t>
            </a:r>
            <a:r>
              <a:rPr lang="en-US" altLang="en-US" dirty="0"/>
              <a:t> </a:t>
            </a:r>
            <a:r>
              <a:rPr lang="en-US" altLang="en-US" dirty="0" err="1"/>
              <a:t>dei</a:t>
            </a:r>
            <a:r>
              <a:rPr lang="en-US" altLang="en-US" dirty="0"/>
              <a:t> </a:t>
            </a:r>
            <a:r>
              <a:rPr lang="en-US" altLang="en-US" dirty="0" err="1"/>
              <a:t>principali</a:t>
            </a:r>
            <a:r>
              <a:rPr lang="en-US" altLang="en-US" dirty="0"/>
              <a:t> </a:t>
            </a:r>
            <a:r>
              <a:rPr lang="en-US" altLang="en-US" dirty="0" err="1"/>
              <a:t>metodi</a:t>
            </a:r>
            <a:endParaRPr lang="en-US" altLang="en-US" dirty="0"/>
          </a:p>
          <a:p>
            <a:pPr eaLnBrk="1" hangingPunct="1"/>
            <a:r>
              <a:rPr lang="en-US" altLang="en-US" dirty="0" err="1"/>
              <a:t>Aspetti</a:t>
            </a:r>
            <a:r>
              <a:rPr lang="en-US" altLang="en-US" dirty="0"/>
              <a:t> </a:t>
            </a:r>
            <a:r>
              <a:rPr lang="en-US" altLang="en-US" dirty="0" err="1"/>
              <a:t>critici</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70339">
                                            <p:txEl>
                                              <p:pRg st="0" end="0"/>
                                            </p:txEl>
                                          </p:spTgt>
                                        </p:tgtEl>
                                        <p:attrNameLst>
                                          <p:attrName>style.visibility</p:attrName>
                                        </p:attrNameLst>
                                      </p:cBhvr>
                                      <p:to>
                                        <p:strVal val="visible"/>
                                      </p:to>
                                    </p:set>
                                    <p:animEffect transition="in" filter="box(in)">
                                      <p:cBhvr>
                                        <p:cTn id="7" dur="500"/>
                                        <p:tgtEl>
                                          <p:spTgt spid="270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70339">
                                            <p:txEl>
                                              <p:pRg st="2" end="2"/>
                                            </p:txEl>
                                          </p:spTgt>
                                        </p:tgtEl>
                                        <p:attrNameLst>
                                          <p:attrName>style.visibility</p:attrName>
                                        </p:attrNameLst>
                                      </p:cBhvr>
                                      <p:to>
                                        <p:strVal val="visible"/>
                                      </p:to>
                                    </p:set>
                                    <p:animEffect transition="in" filter="box(in)">
                                      <p:cBhvr>
                                        <p:cTn id="12" dur="500"/>
                                        <p:tgtEl>
                                          <p:spTgt spid="270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70339">
                                            <p:txEl>
                                              <p:pRg st="1" end="1"/>
                                            </p:txEl>
                                          </p:spTgt>
                                        </p:tgtEl>
                                        <p:attrNameLst>
                                          <p:attrName>style.visibility</p:attrName>
                                        </p:attrNameLst>
                                      </p:cBhvr>
                                      <p:to>
                                        <p:strVal val="visible"/>
                                      </p:to>
                                    </p:set>
                                    <p:animEffect transition="in" filter="box(in)">
                                      <p:cBhvr>
                                        <p:cTn id="17" dur="500"/>
                                        <p:tgtEl>
                                          <p:spTgt spid="270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1A727F-A62B-4A51-826A-33A06B07F514}"/>
              </a:ext>
            </a:extLst>
          </p:cNvPr>
          <p:cNvSpPr>
            <a:spLocks noGrp="1"/>
          </p:cNvSpPr>
          <p:nvPr>
            <p:ph type="title"/>
          </p:nvPr>
        </p:nvSpPr>
        <p:spPr>
          <a:xfrm>
            <a:off x="628650" y="365127"/>
            <a:ext cx="7886700" cy="854074"/>
          </a:xfrm>
        </p:spPr>
        <p:txBody>
          <a:bodyPr>
            <a:normAutofit/>
          </a:bodyPr>
          <a:lstStyle/>
          <a:p>
            <a:r>
              <a:rPr lang="it-IT" sz="4000" b="1" dirty="0">
                <a:latin typeface="+mn-lt"/>
              </a:rPr>
              <a:t>Questionario</a:t>
            </a:r>
            <a:endParaRPr lang="en-US" sz="4000" b="1" dirty="0">
              <a:latin typeface="+mn-lt"/>
            </a:endParaRPr>
          </a:p>
        </p:txBody>
      </p:sp>
      <p:sp>
        <p:nvSpPr>
          <p:cNvPr id="3" name="Segnaposto contenuto 2">
            <a:extLst>
              <a:ext uri="{FF2B5EF4-FFF2-40B4-BE49-F238E27FC236}">
                <a16:creationId xmlns:a16="http://schemas.microsoft.com/office/drawing/2014/main" id="{F3FB611D-5726-4F86-85BD-AA07659DC835}"/>
              </a:ext>
            </a:extLst>
          </p:cNvPr>
          <p:cNvSpPr>
            <a:spLocks noGrp="1"/>
          </p:cNvSpPr>
          <p:nvPr>
            <p:ph idx="1"/>
          </p:nvPr>
        </p:nvSpPr>
        <p:spPr>
          <a:xfrm>
            <a:off x="628650" y="1219201"/>
            <a:ext cx="7886700" cy="4957762"/>
          </a:xfrm>
        </p:spPr>
        <p:txBody>
          <a:bodyPr>
            <a:normAutofit/>
          </a:bodyPr>
          <a:lstStyle/>
          <a:p>
            <a:r>
              <a:rPr lang="it-IT" dirty="0"/>
              <a:t>Il risultato della valutazione dipende molto dai dettagli del questionario, in particolare della domanda circa la DAP</a:t>
            </a:r>
          </a:p>
          <a:p>
            <a:r>
              <a:rPr lang="it-IT" dirty="0"/>
              <a:t>La messa a punto del questionario è realizzata con tecniche di lavoro di gruppo (</a:t>
            </a:r>
            <a:r>
              <a:rPr lang="it-IT" b="1" dirty="0"/>
              <a:t>focus group</a:t>
            </a:r>
            <a:r>
              <a:rPr lang="it-IT" dirty="0"/>
              <a:t>)</a:t>
            </a:r>
          </a:p>
          <a:p>
            <a:r>
              <a:rPr lang="it-IT" dirty="0"/>
              <a:t>Il questionario viene inizialmente testato su un </a:t>
            </a:r>
            <a:r>
              <a:rPr lang="it-IT" b="1" dirty="0"/>
              <a:t>gruppo ristretto </a:t>
            </a:r>
            <a:r>
              <a:rPr lang="it-IT" dirty="0"/>
              <a:t>di intervistati per provarlo e correggere eventuali errori (</a:t>
            </a:r>
            <a:r>
              <a:rPr lang="it-IT" dirty="0" err="1"/>
              <a:t>pre</a:t>
            </a:r>
            <a:r>
              <a:rPr lang="it-IT" dirty="0"/>
              <a:t>-test o pilota)</a:t>
            </a:r>
          </a:p>
          <a:p>
            <a:r>
              <a:rPr lang="it-IT" dirty="0"/>
              <a:t>La DAP viene rilevata con riferimento all’</a:t>
            </a:r>
            <a:r>
              <a:rPr lang="it-IT" b="1" dirty="0"/>
              <a:t>individuo</a:t>
            </a:r>
            <a:r>
              <a:rPr lang="it-IT" dirty="0"/>
              <a:t> intervistato oppure alla sua </a:t>
            </a:r>
            <a:r>
              <a:rPr lang="it-IT" b="1" dirty="0"/>
              <a:t>famiglia</a:t>
            </a:r>
            <a:endParaRPr lang="en-US" b="1" dirty="0"/>
          </a:p>
        </p:txBody>
      </p:sp>
    </p:spTree>
    <p:extLst>
      <p:ext uri="{BB962C8B-B14F-4D97-AF65-F5344CB8AC3E}">
        <p14:creationId xmlns:p14="http://schemas.microsoft.com/office/powerpoint/2010/main" val="94109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064E67-14B3-49C9-8D0D-B8F90F8ACA01}"/>
              </a:ext>
            </a:extLst>
          </p:cNvPr>
          <p:cNvSpPr>
            <a:spLocks noGrp="1"/>
          </p:cNvSpPr>
          <p:nvPr>
            <p:ph type="title"/>
          </p:nvPr>
        </p:nvSpPr>
        <p:spPr>
          <a:xfrm>
            <a:off x="628650" y="365126"/>
            <a:ext cx="7886700" cy="701673"/>
          </a:xfrm>
        </p:spPr>
        <p:txBody>
          <a:bodyPr>
            <a:normAutofit/>
          </a:bodyPr>
          <a:lstStyle/>
          <a:p>
            <a:r>
              <a:rPr lang="it-IT" sz="4000" b="1" dirty="0">
                <a:latin typeface="+mn-lt"/>
              </a:rPr>
              <a:t>Come richiedere la DAP</a:t>
            </a:r>
            <a:endParaRPr lang="en-US" sz="4000" b="1" dirty="0">
              <a:latin typeface="+mn-lt"/>
            </a:endParaRPr>
          </a:p>
        </p:txBody>
      </p:sp>
      <p:sp>
        <p:nvSpPr>
          <p:cNvPr id="3" name="Segnaposto contenuto 2">
            <a:extLst>
              <a:ext uri="{FF2B5EF4-FFF2-40B4-BE49-F238E27FC236}">
                <a16:creationId xmlns:a16="http://schemas.microsoft.com/office/drawing/2014/main" id="{1135A429-F599-4B0A-B932-7B274EE2B749}"/>
              </a:ext>
            </a:extLst>
          </p:cNvPr>
          <p:cNvSpPr>
            <a:spLocks noGrp="1"/>
          </p:cNvSpPr>
          <p:nvPr>
            <p:ph idx="1"/>
          </p:nvPr>
        </p:nvSpPr>
        <p:spPr>
          <a:xfrm>
            <a:off x="628650" y="990600"/>
            <a:ext cx="7886700" cy="5638800"/>
          </a:xfrm>
        </p:spPr>
        <p:txBody>
          <a:bodyPr>
            <a:normAutofit lnSpcReduction="10000"/>
          </a:bodyPr>
          <a:lstStyle/>
          <a:p>
            <a:pPr marL="0" indent="0">
              <a:buNone/>
            </a:pPr>
            <a:endParaRPr lang="en-US" dirty="0"/>
          </a:p>
          <a:p>
            <a:pPr marL="0" indent="0">
              <a:buNone/>
            </a:pPr>
            <a:r>
              <a:rPr lang="en-US" dirty="0" err="1"/>
              <a:t>Esistono</a:t>
            </a:r>
            <a:r>
              <a:rPr lang="en-US" dirty="0"/>
              <a:t> </a:t>
            </a:r>
            <a:r>
              <a:rPr lang="en-US" dirty="0" err="1"/>
              <a:t>diversi</a:t>
            </a:r>
            <a:r>
              <a:rPr lang="en-US" dirty="0"/>
              <a:t> </a:t>
            </a:r>
            <a:r>
              <a:rPr lang="en-US" dirty="0" err="1"/>
              <a:t>metodi</a:t>
            </a:r>
            <a:r>
              <a:rPr lang="en-US" dirty="0"/>
              <a:t> per </a:t>
            </a:r>
            <a:r>
              <a:rPr lang="en-US" dirty="0" err="1"/>
              <a:t>rilevare</a:t>
            </a:r>
            <a:r>
              <a:rPr lang="en-US" dirty="0"/>
              <a:t> la </a:t>
            </a:r>
            <a:r>
              <a:rPr lang="en-US" dirty="0" err="1"/>
              <a:t>disponibilità</a:t>
            </a:r>
            <a:r>
              <a:rPr lang="en-US" dirty="0"/>
              <a:t> a </a:t>
            </a:r>
            <a:r>
              <a:rPr lang="en-US" dirty="0" err="1"/>
              <a:t>pagare</a:t>
            </a:r>
            <a:r>
              <a:rPr lang="en-US" dirty="0"/>
              <a:t>. I </a:t>
            </a:r>
            <a:r>
              <a:rPr lang="en-US" dirty="0" err="1"/>
              <a:t>più</a:t>
            </a:r>
            <a:r>
              <a:rPr lang="en-US" dirty="0"/>
              <a:t> </a:t>
            </a:r>
            <a:r>
              <a:rPr lang="en-US" dirty="0" err="1"/>
              <a:t>utilizzati</a:t>
            </a:r>
            <a:r>
              <a:rPr lang="en-US" dirty="0"/>
              <a:t> </a:t>
            </a:r>
            <a:r>
              <a:rPr lang="en-US" dirty="0" err="1"/>
              <a:t>sono</a:t>
            </a:r>
            <a:r>
              <a:rPr lang="en-US" dirty="0"/>
              <a:t>:</a:t>
            </a:r>
          </a:p>
          <a:p>
            <a:pPr marL="0" indent="0">
              <a:buNone/>
            </a:pPr>
            <a:endParaRPr lang="en-US" dirty="0"/>
          </a:p>
          <a:p>
            <a:r>
              <a:rPr lang="it-IT" dirty="0"/>
              <a:t>Metodo dalla </a:t>
            </a:r>
            <a:r>
              <a:rPr lang="it-IT" b="1" dirty="0"/>
              <a:t>Domanda Aperta</a:t>
            </a:r>
            <a:endParaRPr lang="it-IT" dirty="0"/>
          </a:p>
          <a:p>
            <a:r>
              <a:rPr lang="it-IT" dirty="0"/>
              <a:t>Metodo dalla </a:t>
            </a:r>
            <a:r>
              <a:rPr lang="en-US" b="1" dirty="0" err="1"/>
              <a:t>Domanda</a:t>
            </a:r>
            <a:r>
              <a:rPr lang="en-US" b="1" dirty="0"/>
              <a:t> </a:t>
            </a:r>
            <a:r>
              <a:rPr lang="en-US" b="1" dirty="0" err="1"/>
              <a:t>Chiusa</a:t>
            </a:r>
            <a:r>
              <a:rPr lang="en-US" b="1" dirty="0"/>
              <a:t> o </a:t>
            </a:r>
            <a:r>
              <a:rPr lang="en-US" b="1" dirty="0" err="1"/>
              <a:t>della</a:t>
            </a:r>
            <a:r>
              <a:rPr lang="en-US" b="1" dirty="0"/>
              <a:t> </a:t>
            </a:r>
            <a:r>
              <a:rPr lang="en-US" b="1" dirty="0" err="1"/>
              <a:t>Scelta</a:t>
            </a:r>
            <a:r>
              <a:rPr lang="en-US" b="1" dirty="0"/>
              <a:t> </a:t>
            </a:r>
            <a:r>
              <a:rPr lang="en-US" b="1" dirty="0" err="1"/>
              <a:t>Dicotomica</a:t>
            </a:r>
            <a:endParaRPr lang="en-US" b="1" dirty="0"/>
          </a:p>
          <a:p>
            <a:r>
              <a:rPr lang="it-IT" dirty="0"/>
              <a:t>Metodo dalla </a:t>
            </a:r>
            <a:r>
              <a:rPr lang="it-IT" b="1" dirty="0"/>
              <a:t>Carta di Pagamento</a:t>
            </a:r>
          </a:p>
          <a:p>
            <a:r>
              <a:rPr lang="it-IT" dirty="0"/>
              <a:t>Metodo dall’</a:t>
            </a:r>
            <a:r>
              <a:rPr lang="it-IT" b="1" dirty="0"/>
              <a:t>Asta Interattiva</a:t>
            </a:r>
          </a:p>
          <a:p>
            <a:endParaRPr lang="it-IT" b="1" dirty="0"/>
          </a:p>
          <a:p>
            <a:pPr marL="0" indent="0">
              <a:buNone/>
            </a:pPr>
            <a:r>
              <a:rPr lang="it-IT" dirty="0"/>
              <a:t>La scelta del metodo influenza anche la scelta della </a:t>
            </a:r>
            <a:r>
              <a:rPr lang="it-IT" b="1" dirty="0"/>
              <a:t>modalità di somministrazione </a:t>
            </a:r>
            <a:r>
              <a:rPr lang="it-IT" dirty="0"/>
              <a:t>del questionario</a:t>
            </a:r>
          </a:p>
        </p:txBody>
      </p:sp>
    </p:spTree>
    <p:extLst>
      <p:ext uri="{BB962C8B-B14F-4D97-AF65-F5344CB8AC3E}">
        <p14:creationId xmlns:p14="http://schemas.microsoft.com/office/powerpoint/2010/main" val="1601356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064E67-14B3-49C9-8D0D-B8F90F8ACA01}"/>
              </a:ext>
            </a:extLst>
          </p:cNvPr>
          <p:cNvSpPr>
            <a:spLocks noGrp="1"/>
          </p:cNvSpPr>
          <p:nvPr>
            <p:ph type="title"/>
          </p:nvPr>
        </p:nvSpPr>
        <p:spPr>
          <a:xfrm>
            <a:off x="628650" y="365126"/>
            <a:ext cx="7886700" cy="701673"/>
          </a:xfrm>
        </p:spPr>
        <p:txBody>
          <a:bodyPr>
            <a:normAutofit/>
          </a:bodyPr>
          <a:lstStyle/>
          <a:p>
            <a:r>
              <a:rPr lang="it-IT" sz="4000" b="1" dirty="0">
                <a:latin typeface="+mn-lt"/>
              </a:rPr>
              <a:t>Metodo della Domanda Aperta</a:t>
            </a:r>
            <a:endParaRPr lang="en-US" sz="4000" b="1" dirty="0">
              <a:latin typeface="+mn-lt"/>
            </a:endParaRPr>
          </a:p>
        </p:txBody>
      </p:sp>
      <p:sp>
        <p:nvSpPr>
          <p:cNvPr id="3" name="Segnaposto contenuto 2">
            <a:extLst>
              <a:ext uri="{FF2B5EF4-FFF2-40B4-BE49-F238E27FC236}">
                <a16:creationId xmlns:a16="http://schemas.microsoft.com/office/drawing/2014/main" id="{1135A429-F599-4B0A-B932-7B274EE2B749}"/>
              </a:ext>
            </a:extLst>
          </p:cNvPr>
          <p:cNvSpPr>
            <a:spLocks noGrp="1"/>
          </p:cNvSpPr>
          <p:nvPr>
            <p:ph idx="1"/>
          </p:nvPr>
        </p:nvSpPr>
        <p:spPr>
          <a:xfrm>
            <a:off x="628650" y="990600"/>
            <a:ext cx="7886700" cy="5638800"/>
          </a:xfrm>
        </p:spPr>
        <p:txBody>
          <a:bodyPr>
            <a:normAutofit/>
          </a:bodyPr>
          <a:lstStyle/>
          <a:p>
            <a:pPr marL="0" indent="0">
              <a:buNone/>
            </a:pPr>
            <a:endParaRPr lang="en-US" dirty="0"/>
          </a:p>
          <a:p>
            <a:r>
              <a:rPr lang="it-IT" dirty="0"/>
              <a:t>Consiste nel richiedere </a:t>
            </a:r>
            <a:r>
              <a:rPr lang="it-IT" b="1" dirty="0"/>
              <a:t>direttamente</a:t>
            </a:r>
            <a:r>
              <a:rPr lang="it-IT" dirty="0"/>
              <a:t> la disponibilità a pagare </a:t>
            </a:r>
          </a:p>
          <a:p>
            <a:r>
              <a:rPr lang="it-IT" dirty="0"/>
              <a:t>E’ importante specificare chiaramente il periodo di riferimento della somma richiesta (euro per anno, oppure un’unica somma valida per sempre) </a:t>
            </a:r>
          </a:p>
          <a:p>
            <a:r>
              <a:rPr lang="it-IT" b="1" dirty="0"/>
              <a:t>Vantaggi</a:t>
            </a:r>
            <a:r>
              <a:rPr lang="it-IT" dirty="0"/>
              <a:t>: E’ di facile implementazione, non richiede la presenza di un intervistatore e non comporta la definizione di prezzi di riferimento</a:t>
            </a:r>
          </a:p>
          <a:p>
            <a:r>
              <a:rPr lang="it-IT" dirty="0"/>
              <a:t> </a:t>
            </a:r>
            <a:r>
              <a:rPr lang="it-IT" b="1" dirty="0"/>
              <a:t>Svantaggi</a:t>
            </a:r>
            <a:r>
              <a:rPr lang="it-IT" dirty="0"/>
              <a:t>: gli intervistati non hanno </a:t>
            </a:r>
            <a:r>
              <a:rPr lang="it-IT" b="1" dirty="0"/>
              <a:t>punti di riferimento</a:t>
            </a:r>
            <a:r>
              <a:rPr lang="it-IT" dirty="0"/>
              <a:t> e non sono </a:t>
            </a:r>
            <a:r>
              <a:rPr lang="it-IT" b="1" dirty="0"/>
              <a:t>incentivati a dichiarare valori realistici </a:t>
            </a:r>
            <a:r>
              <a:rPr lang="it-IT" dirty="0"/>
              <a:t>quindi tende a generare non risposte o risposte estreme</a:t>
            </a:r>
            <a:endParaRPr lang="en-US" dirty="0"/>
          </a:p>
        </p:txBody>
      </p:sp>
    </p:spTree>
    <p:extLst>
      <p:ext uri="{BB962C8B-B14F-4D97-AF65-F5344CB8AC3E}">
        <p14:creationId xmlns:p14="http://schemas.microsoft.com/office/powerpoint/2010/main" val="634572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064E67-14B3-49C9-8D0D-B8F90F8ACA01}"/>
              </a:ext>
            </a:extLst>
          </p:cNvPr>
          <p:cNvSpPr>
            <a:spLocks noGrp="1"/>
          </p:cNvSpPr>
          <p:nvPr>
            <p:ph type="title"/>
          </p:nvPr>
        </p:nvSpPr>
        <p:spPr>
          <a:xfrm>
            <a:off x="628650" y="365126"/>
            <a:ext cx="7886700" cy="701673"/>
          </a:xfrm>
        </p:spPr>
        <p:txBody>
          <a:bodyPr>
            <a:normAutofit/>
          </a:bodyPr>
          <a:lstStyle/>
          <a:p>
            <a:r>
              <a:rPr lang="it-IT" sz="4000" b="1" dirty="0">
                <a:latin typeface="+mn-lt"/>
              </a:rPr>
              <a:t>Metodo della Domanda Aperta</a:t>
            </a:r>
            <a:endParaRPr lang="en-US" sz="4000" b="1" dirty="0">
              <a:latin typeface="+mn-lt"/>
            </a:endParaRPr>
          </a:p>
        </p:txBody>
      </p:sp>
      <p:sp>
        <p:nvSpPr>
          <p:cNvPr id="3" name="Segnaposto contenuto 2">
            <a:extLst>
              <a:ext uri="{FF2B5EF4-FFF2-40B4-BE49-F238E27FC236}">
                <a16:creationId xmlns:a16="http://schemas.microsoft.com/office/drawing/2014/main" id="{1135A429-F599-4B0A-B932-7B274EE2B749}"/>
              </a:ext>
            </a:extLst>
          </p:cNvPr>
          <p:cNvSpPr>
            <a:spLocks noGrp="1"/>
          </p:cNvSpPr>
          <p:nvPr>
            <p:ph idx="1"/>
          </p:nvPr>
        </p:nvSpPr>
        <p:spPr>
          <a:xfrm>
            <a:off x="628650" y="990600"/>
            <a:ext cx="7886700" cy="5638800"/>
          </a:xfrm>
        </p:spPr>
        <p:txBody>
          <a:bodyPr>
            <a:normAutofit/>
          </a:bodyPr>
          <a:lstStyle/>
          <a:p>
            <a:pPr marL="0" indent="0">
              <a:buNone/>
            </a:pPr>
            <a:endParaRPr lang="it-IT" dirty="0"/>
          </a:p>
          <a:p>
            <a:pPr marL="0" indent="0">
              <a:buNone/>
            </a:pPr>
            <a:r>
              <a:rPr lang="it-IT" b="1" dirty="0"/>
              <a:t>Esempio: la gestione delle acque in New Mexico</a:t>
            </a:r>
          </a:p>
          <a:p>
            <a:pPr marL="0" indent="0">
              <a:buNone/>
            </a:pPr>
            <a:endParaRPr lang="en-US" dirty="0"/>
          </a:p>
          <a:p>
            <a:pPr marL="0" indent="0">
              <a:buNone/>
            </a:pPr>
            <a:r>
              <a:rPr lang="en-US" b="1" dirty="0"/>
              <a:t>Q8</a:t>
            </a:r>
            <a:r>
              <a:rPr lang="en-US" dirty="0"/>
              <a:t>. How many dollars each year for five years would your household contribute to a special trust fund used to buy or lease water from willing parties to maintain minimum instream flows in the major rivers of New Mexico?</a:t>
            </a:r>
          </a:p>
          <a:p>
            <a:pPr marL="0" indent="0">
              <a:buNone/>
            </a:pPr>
            <a:endParaRPr lang="en-US" dirty="0"/>
          </a:p>
          <a:p>
            <a:pPr marL="0" indent="0">
              <a:buNone/>
            </a:pPr>
            <a:endParaRPr lang="en-US" dirty="0"/>
          </a:p>
          <a:p>
            <a:pPr marL="0" indent="0">
              <a:buNone/>
            </a:pPr>
            <a:r>
              <a:rPr lang="en-US" dirty="0"/>
              <a:t>(non è la </a:t>
            </a:r>
            <a:r>
              <a:rPr lang="en-US" dirty="0" err="1"/>
              <a:t>soluzione</a:t>
            </a:r>
            <a:r>
              <a:rPr lang="en-US" dirty="0"/>
              <a:t> </a:t>
            </a:r>
            <a:r>
              <a:rPr lang="en-US" dirty="0" err="1"/>
              <a:t>adottata</a:t>
            </a:r>
            <a:r>
              <a:rPr lang="en-US" dirty="0"/>
              <a:t>)</a:t>
            </a:r>
          </a:p>
        </p:txBody>
      </p:sp>
    </p:spTree>
    <p:extLst>
      <p:ext uri="{BB962C8B-B14F-4D97-AF65-F5344CB8AC3E}">
        <p14:creationId xmlns:p14="http://schemas.microsoft.com/office/powerpoint/2010/main" val="1692490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064E67-14B3-49C9-8D0D-B8F90F8ACA01}"/>
              </a:ext>
            </a:extLst>
          </p:cNvPr>
          <p:cNvSpPr>
            <a:spLocks noGrp="1"/>
          </p:cNvSpPr>
          <p:nvPr>
            <p:ph type="title"/>
          </p:nvPr>
        </p:nvSpPr>
        <p:spPr>
          <a:xfrm>
            <a:off x="628650" y="365126"/>
            <a:ext cx="7886700" cy="701673"/>
          </a:xfrm>
        </p:spPr>
        <p:txBody>
          <a:bodyPr>
            <a:normAutofit/>
          </a:bodyPr>
          <a:lstStyle/>
          <a:p>
            <a:r>
              <a:rPr lang="it-IT" sz="4000" b="1" dirty="0">
                <a:latin typeface="+mn-lt"/>
              </a:rPr>
              <a:t>Metodo della Domanda Chiusa </a:t>
            </a:r>
            <a:endParaRPr lang="en-US" sz="4000" b="1" dirty="0">
              <a:latin typeface="+mn-lt"/>
            </a:endParaRPr>
          </a:p>
        </p:txBody>
      </p:sp>
      <p:sp>
        <p:nvSpPr>
          <p:cNvPr id="3" name="Segnaposto contenuto 2">
            <a:extLst>
              <a:ext uri="{FF2B5EF4-FFF2-40B4-BE49-F238E27FC236}">
                <a16:creationId xmlns:a16="http://schemas.microsoft.com/office/drawing/2014/main" id="{1135A429-F599-4B0A-B932-7B274EE2B749}"/>
              </a:ext>
            </a:extLst>
          </p:cNvPr>
          <p:cNvSpPr>
            <a:spLocks noGrp="1"/>
          </p:cNvSpPr>
          <p:nvPr>
            <p:ph idx="1"/>
          </p:nvPr>
        </p:nvSpPr>
        <p:spPr>
          <a:xfrm>
            <a:off x="628650" y="990600"/>
            <a:ext cx="7886700" cy="5638800"/>
          </a:xfrm>
        </p:spPr>
        <p:txBody>
          <a:bodyPr>
            <a:normAutofit/>
          </a:bodyPr>
          <a:lstStyle/>
          <a:p>
            <a:r>
              <a:rPr lang="it-IT" dirty="0"/>
              <a:t>Si</a:t>
            </a:r>
            <a:r>
              <a:rPr lang="it-IT" b="1" dirty="0"/>
              <a:t> </a:t>
            </a:r>
            <a:r>
              <a:rPr lang="it-IT" dirty="0"/>
              <a:t>propone un valore (estratto casualmente entro un range predefinito), chiedendo di indicare la disponibilità o meno a pagare quella cifra (</a:t>
            </a:r>
            <a:r>
              <a:rPr lang="it-IT" b="1" dirty="0"/>
              <a:t>scelta dicotomica</a:t>
            </a:r>
            <a:r>
              <a:rPr lang="it-IT" dirty="0"/>
              <a:t>)</a:t>
            </a:r>
          </a:p>
          <a:p>
            <a:r>
              <a:rPr lang="it-IT" b="1" dirty="0"/>
              <a:t>Vantaggi</a:t>
            </a:r>
            <a:r>
              <a:rPr lang="it-IT" dirty="0"/>
              <a:t>: Facile per il rispondente, disincentiva la distorsione strategica (vedi dopo)</a:t>
            </a:r>
          </a:p>
          <a:p>
            <a:r>
              <a:rPr lang="it-IT" dirty="0"/>
              <a:t> </a:t>
            </a:r>
            <a:r>
              <a:rPr lang="it-IT" b="1" dirty="0"/>
              <a:t>Svantaggi</a:t>
            </a:r>
            <a:r>
              <a:rPr lang="it-IT" dirty="0"/>
              <a:t>: dipende dai valori proposti, consente di ottenere solo un intervallo di valori per la disponibilità a pagare</a:t>
            </a:r>
          </a:p>
          <a:p>
            <a:r>
              <a:rPr lang="it-IT" dirty="0"/>
              <a:t>Esiste la variante in cui alla risposta si propone un secondo valore rispetto al quale l’intervistato esprima nuovamente la sua disponibilità a pagare </a:t>
            </a:r>
          </a:p>
        </p:txBody>
      </p:sp>
    </p:spTree>
    <p:extLst>
      <p:ext uri="{BB962C8B-B14F-4D97-AF65-F5344CB8AC3E}">
        <p14:creationId xmlns:p14="http://schemas.microsoft.com/office/powerpoint/2010/main" val="3813450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064E67-14B3-49C9-8D0D-B8F90F8ACA01}"/>
              </a:ext>
            </a:extLst>
          </p:cNvPr>
          <p:cNvSpPr>
            <a:spLocks noGrp="1"/>
          </p:cNvSpPr>
          <p:nvPr>
            <p:ph type="title"/>
          </p:nvPr>
        </p:nvSpPr>
        <p:spPr>
          <a:xfrm>
            <a:off x="628650" y="365126"/>
            <a:ext cx="7886700" cy="701673"/>
          </a:xfrm>
        </p:spPr>
        <p:txBody>
          <a:bodyPr>
            <a:normAutofit/>
          </a:bodyPr>
          <a:lstStyle/>
          <a:p>
            <a:r>
              <a:rPr lang="it-IT" sz="4000" b="1" dirty="0">
                <a:latin typeface="+mn-lt"/>
              </a:rPr>
              <a:t>Metodo della Domanda Chiusa </a:t>
            </a:r>
            <a:endParaRPr lang="en-US" sz="4000" b="1" dirty="0">
              <a:latin typeface="+mn-lt"/>
            </a:endParaRPr>
          </a:p>
        </p:txBody>
      </p:sp>
      <p:sp>
        <p:nvSpPr>
          <p:cNvPr id="3" name="Segnaposto contenuto 2">
            <a:extLst>
              <a:ext uri="{FF2B5EF4-FFF2-40B4-BE49-F238E27FC236}">
                <a16:creationId xmlns:a16="http://schemas.microsoft.com/office/drawing/2014/main" id="{1135A429-F599-4B0A-B932-7B274EE2B749}"/>
              </a:ext>
            </a:extLst>
          </p:cNvPr>
          <p:cNvSpPr>
            <a:spLocks noGrp="1"/>
          </p:cNvSpPr>
          <p:nvPr>
            <p:ph idx="1"/>
          </p:nvPr>
        </p:nvSpPr>
        <p:spPr>
          <a:xfrm>
            <a:off x="628650" y="1295400"/>
            <a:ext cx="7886700" cy="5334000"/>
          </a:xfrm>
        </p:spPr>
        <p:txBody>
          <a:bodyPr>
            <a:normAutofit/>
          </a:bodyPr>
          <a:lstStyle/>
          <a:p>
            <a:pPr marL="0" indent="0">
              <a:buNone/>
            </a:pPr>
            <a:r>
              <a:rPr lang="it-IT" b="1" dirty="0"/>
              <a:t>Esempio: la gestione delle acque in New Mexico</a:t>
            </a:r>
          </a:p>
          <a:p>
            <a:pPr marL="0" indent="0">
              <a:buNone/>
            </a:pPr>
            <a:r>
              <a:rPr lang="en-US" b="1" dirty="0"/>
              <a:t>Q8</a:t>
            </a:r>
            <a:r>
              <a:rPr lang="en-US" dirty="0"/>
              <a:t>. Would your household contribute </a:t>
            </a:r>
            <a:r>
              <a:rPr lang="en-US" b="1" dirty="0"/>
              <a:t>A</a:t>
            </a:r>
            <a:r>
              <a:rPr lang="en-US" dirty="0"/>
              <a:t> dollars each year for five years to a special trust fund used to buy or lease water from willing parties to maintain minimum instream flows in the major rivers of New Mexico?</a:t>
            </a:r>
          </a:p>
          <a:p>
            <a:pPr marL="0" indent="0">
              <a:buNone/>
            </a:pPr>
            <a:endParaRPr lang="en-US" dirty="0"/>
          </a:p>
          <a:p>
            <a:pPr marL="0" indent="0">
              <a:buNone/>
            </a:pPr>
            <a:r>
              <a:rPr lang="en-US" dirty="0"/>
              <a:t>A è un </a:t>
            </a:r>
            <a:r>
              <a:rPr lang="en-US" dirty="0" err="1"/>
              <a:t>valore</a:t>
            </a:r>
            <a:r>
              <a:rPr lang="en-US" dirty="0"/>
              <a:t> </a:t>
            </a:r>
            <a:r>
              <a:rPr lang="en-US" dirty="0" err="1"/>
              <a:t>scelto</a:t>
            </a:r>
            <a:r>
              <a:rPr lang="en-US" dirty="0"/>
              <a:t> a </a:t>
            </a:r>
            <a:r>
              <a:rPr lang="en-US" dirty="0" err="1"/>
              <a:t>caso</a:t>
            </a:r>
            <a:r>
              <a:rPr lang="en-US" dirty="0"/>
              <a:t> </a:t>
            </a:r>
            <a:r>
              <a:rPr lang="en-US" dirty="0" err="1"/>
              <a:t>tra</a:t>
            </a:r>
            <a:r>
              <a:rPr lang="en-US" dirty="0"/>
              <a:t> 9</a:t>
            </a:r>
            <a:r>
              <a:rPr lang="en-US"/>
              <a:t>: </a:t>
            </a:r>
          </a:p>
          <a:p>
            <a:pPr marL="0" indent="0">
              <a:buNone/>
            </a:pPr>
            <a:r>
              <a:rPr lang="en-US"/>
              <a:t>5, 20, 30, 40, 50, 75, 100, 150, 200</a:t>
            </a:r>
            <a:endParaRPr lang="it-IT" dirty="0"/>
          </a:p>
        </p:txBody>
      </p:sp>
    </p:spTree>
    <p:extLst>
      <p:ext uri="{BB962C8B-B14F-4D97-AF65-F5344CB8AC3E}">
        <p14:creationId xmlns:p14="http://schemas.microsoft.com/office/powerpoint/2010/main" val="3875099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049F48-E9E7-413B-A73E-4283BABF55C8}"/>
              </a:ext>
            </a:extLst>
          </p:cNvPr>
          <p:cNvSpPr>
            <a:spLocks noGrp="1"/>
          </p:cNvSpPr>
          <p:nvPr>
            <p:ph type="title"/>
          </p:nvPr>
        </p:nvSpPr>
        <p:spPr/>
        <p:txBody>
          <a:bodyPr>
            <a:normAutofit/>
          </a:bodyPr>
          <a:lstStyle/>
          <a:p>
            <a:r>
              <a:rPr lang="it-IT" sz="4000" b="1" dirty="0">
                <a:latin typeface="+mn-lt"/>
              </a:rPr>
              <a:t>Metodo della carta di pagamento</a:t>
            </a:r>
            <a:endParaRPr lang="en-US" sz="4000" b="1" dirty="0">
              <a:latin typeface="+mn-lt"/>
            </a:endParaRPr>
          </a:p>
        </p:txBody>
      </p:sp>
      <p:sp>
        <p:nvSpPr>
          <p:cNvPr id="3" name="Segnaposto contenuto 2">
            <a:extLst>
              <a:ext uri="{FF2B5EF4-FFF2-40B4-BE49-F238E27FC236}">
                <a16:creationId xmlns:a16="http://schemas.microsoft.com/office/drawing/2014/main" id="{9AC552D6-DC01-4D23-8617-0B231B4DC286}"/>
              </a:ext>
            </a:extLst>
          </p:cNvPr>
          <p:cNvSpPr>
            <a:spLocks noGrp="1"/>
          </p:cNvSpPr>
          <p:nvPr>
            <p:ph idx="1"/>
          </p:nvPr>
        </p:nvSpPr>
        <p:spPr/>
        <p:txBody>
          <a:bodyPr>
            <a:normAutofit/>
          </a:bodyPr>
          <a:lstStyle/>
          <a:p>
            <a:r>
              <a:rPr lang="it-IT" dirty="0"/>
              <a:t>E’ richiesta la scelta tra tutti i valori monetari che il bene può assumere, che sono riportati sul questionario.</a:t>
            </a:r>
          </a:p>
          <a:p>
            <a:r>
              <a:rPr lang="it-IT" b="1" dirty="0"/>
              <a:t>Vantaggi</a:t>
            </a:r>
            <a:r>
              <a:rPr lang="it-IT" dirty="0"/>
              <a:t>: la risposta è facilitata dall’avere tutta una serie di punti di riferimento, consente di trovare la massima disponibilità a pagare</a:t>
            </a:r>
          </a:p>
          <a:p>
            <a:r>
              <a:rPr lang="it-IT" b="1" dirty="0"/>
              <a:t>Svantaggi</a:t>
            </a:r>
            <a:r>
              <a:rPr lang="it-IT" dirty="0"/>
              <a:t>: i valori dichiarati possano risentire di errori di range e di appiattimento al centro delle risposte</a:t>
            </a:r>
            <a:endParaRPr lang="en-US" dirty="0"/>
          </a:p>
        </p:txBody>
      </p:sp>
    </p:spTree>
    <p:extLst>
      <p:ext uri="{BB962C8B-B14F-4D97-AF65-F5344CB8AC3E}">
        <p14:creationId xmlns:p14="http://schemas.microsoft.com/office/powerpoint/2010/main" val="2358577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049F48-E9E7-413B-A73E-4283BABF55C8}"/>
              </a:ext>
            </a:extLst>
          </p:cNvPr>
          <p:cNvSpPr>
            <a:spLocks noGrp="1"/>
          </p:cNvSpPr>
          <p:nvPr>
            <p:ph type="title"/>
          </p:nvPr>
        </p:nvSpPr>
        <p:spPr>
          <a:xfrm>
            <a:off x="628650" y="365127"/>
            <a:ext cx="7886700" cy="930274"/>
          </a:xfrm>
        </p:spPr>
        <p:txBody>
          <a:bodyPr>
            <a:normAutofit/>
          </a:bodyPr>
          <a:lstStyle/>
          <a:p>
            <a:r>
              <a:rPr lang="it-IT" sz="4000" b="1" dirty="0">
                <a:latin typeface="+mn-lt"/>
              </a:rPr>
              <a:t>Metodo della carta di pagamento</a:t>
            </a:r>
            <a:endParaRPr lang="en-US" sz="4000" b="1" dirty="0">
              <a:latin typeface="+mn-lt"/>
            </a:endParaRPr>
          </a:p>
        </p:txBody>
      </p:sp>
      <p:sp>
        <p:nvSpPr>
          <p:cNvPr id="3" name="Segnaposto contenuto 2">
            <a:extLst>
              <a:ext uri="{FF2B5EF4-FFF2-40B4-BE49-F238E27FC236}">
                <a16:creationId xmlns:a16="http://schemas.microsoft.com/office/drawing/2014/main" id="{9AC552D6-DC01-4D23-8617-0B231B4DC286}"/>
              </a:ext>
            </a:extLst>
          </p:cNvPr>
          <p:cNvSpPr>
            <a:spLocks noGrp="1"/>
          </p:cNvSpPr>
          <p:nvPr>
            <p:ph idx="1"/>
          </p:nvPr>
        </p:nvSpPr>
        <p:spPr>
          <a:xfrm>
            <a:off x="628650" y="1371600"/>
            <a:ext cx="7886700" cy="5029199"/>
          </a:xfrm>
        </p:spPr>
        <p:txBody>
          <a:bodyPr>
            <a:normAutofit/>
          </a:bodyPr>
          <a:lstStyle/>
          <a:p>
            <a:pPr marL="0" indent="0">
              <a:buNone/>
            </a:pPr>
            <a:r>
              <a:rPr lang="it-IT" b="1" dirty="0"/>
              <a:t>Esempio: la gestione delle acque in New Mexico</a:t>
            </a:r>
          </a:p>
          <a:p>
            <a:pPr marL="0" indent="0">
              <a:buNone/>
            </a:pPr>
            <a:r>
              <a:rPr lang="en-US" b="1" dirty="0"/>
              <a:t>Q8</a:t>
            </a:r>
            <a:r>
              <a:rPr lang="en-US" dirty="0"/>
              <a:t>. Please indicate in the table below which is the maximum amount that your household would contribute each year for five years to a special trust fund used to buy or lease water from willing parties to maintain minimum instream flows in the major rivers of New Mexico?</a:t>
            </a:r>
          </a:p>
          <a:p>
            <a:pPr marL="0" indent="0">
              <a:buNone/>
            </a:pPr>
            <a:endParaRPr lang="en-US" dirty="0"/>
          </a:p>
          <a:p>
            <a:pPr marL="0" indent="0">
              <a:buNone/>
            </a:pPr>
            <a:endParaRPr lang="en-US" dirty="0"/>
          </a:p>
          <a:p>
            <a:pPr marL="0" indent="0">
              <a:buNone/>
            </a:pPr>
            <a:endParaRPr lang="en-US" dirty="0"/>
          </a:p>
          <a:p>
            <a:pPr marL="0" indent="0">
              <a:buNone/>
            </a:pPr>
            <a:r>
              <a:rPr lang="en-US" dirty="0"/>
              <a:t>(non è la </a:t>
            </a:r>
            <a:r>
              <a:rPr lang="en-US" dirty="0" err="1"/>
              <a:t>soluzione</a:t>
            </a:r>
            <a:r>
              <a:rPr lang="en-US" dirty="0"/>
              <a:t> </a:t>
            </a:r>
            <a:r>
              <a:rPr lang="en-US" dirty="0" err="1"/>
              <a:t>adottata</a:t>
            </a:r>
            <a:r>
              <a:rPr lang="en-US" dirty="0"/>
              <a:t>)</a:t>
            </a:r>
          </a:p>
          <a:p>
            <a:pPr marL="0" indent="0">
              <a:buNone/>
            </a:pPr>
            <a:endParaRPr lang="en-US" dirty="0"/>
          </a:p>
          <a:p>
            <a:pPr marL="0" indent="0">
              <a:buNone/>
            </a:pPr>
            <a:endParaRPr lang="it-IT" b="1" dirty="0"/>
          </a:p>
        </p:txBody>
      </p:sp>
      <p:graphicFrame>
        <p:nvGraphicFramePr>
          <p:cNvPr id="6" name="Tabella 6">
            <a:extLst>
              <a:ext uri="{FF2B5EF4-FFF2-40B4-BE49-F238E27FC236}">
                <a16:creationId xmlns:a16="http://schemas.microsoft.com/office/drawing/2014/main" id="{CC74B9E2-B9D7-424A-8A42-74EE9BA65C83}"/>
              </a:ext>
            </a:extLst>
          </p:cNvPr>
          <p:cNvGraphicFramePr>
            <a:graphicFrameLocks noGrp="1"/>
          </p:cNvGraphicFramePr>
          <p:nvPr>
            <p:extLst>
              <p:ext uri="{D42A27DB-BD31-4B8C-83A1-F6EECF244321}">
                <p14:modId xmlns:p14="http://schemas.microsoft.com/office/powerpoint/2010/main" val="1294975031"/>
              </p:ext>
            </p:extLst>
          </p:nvPr>
        </p:nvGraphicFramePr>
        <p:xfrm>
          <a:off x="912000" y="4419600"/>
          <a:ext cx="6631800" cy="74168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1190530106"/>
                    </a:ext>
                  </a:extLst>
                </a:gridCol>
                <a:gridCol w="576000">
                  <a:extLst>
                    <a:ext uri="{9D8B030D-6E8A-4147-A177-3AD203B41FA5}">
                      <a16:colId xmlns:a16="http://schemas.microsoft.com/office/drawing/2014/main" val="3837400548"/>
                    </a:ext>
                  </a:extLst>
                </a:gridCol>
                <a:gridCol w="576000">
                  <a:extLst>
                    <a:ext uri="{9D8B030D-6E8A-4147-A177-3AD203B41FA5}">
                      <a16:colId xmlns:a16="http://schemas.microsoft.com/office/drawing/2014/main" val="908002092"/>
                    </a:ext>
                  </a:extLst>
                </a:gridCol>
                <a:gridCol w="576000">
                  <a:extLst>
                    <a:ext uri="{9D8B030D-6E8A-4147-A177-3AD203B41FA5}">
                      <a16:colId xmlns:a16="http://schemas.microsoft.com/office/drawing/2014/main" val="613424925"/>
                    </a:ext>
                  </a:extLst>
                </a:gridCol>
                <a:gridCol w="576000">
                  <a:extLst>
                    <a:ext uri="{9D8B030D-6E8A-4147-A177-3AD203B41FA5}">
                      <a16:colId xmlns:a16="http://schemas.microsoft.com/office/drawing/2014/main" val="138732881"/>
                    </a:ext>
                  </a:extLst>
                </a:gridCol>
                <a:gridCol w="576000">
                  <a:extLst>
                    <a:ext uri="{9D8B030D-6E8A-4147-A177-3AD203B41FA5}">
                      <a16:colId xmlns:a16="http://schemas.microsoft.com/office/drawing/2014/main" val="2447511320"/>
                    </a:ext>
                  </a:extLst>
                </a:gridCol>
                <a:gridCol w="576000">
                  <a:extLst>
                    <a:ext uri="{9D8B030D-6E8A-4147-A177-3AD203B41FA5}">
                      <a16:colId xmlns:a16="http://schemas.microsoft.com/office/drawing/2014/main" val="1373323938"/>
                    </a:ext>
                  </a:extLst>
                </a:gridCol>
                <a:gridCol w="576000">
                  <a:extLst>
                    <a:ext uri="{9D8B030D-6E8A-4147-A177-3AD203B41FA5}">
                      <a16:colId xmlns:a16="http://schemas.microsoft.com/office/drawing/2014/main" val="3612469733"/>
                    </a:ext>
                  </a:extLst>
                </a:gridCol>
                <a:gridCol w="576000">
                  <a:extLst>
                    <a:ext uri="{9D8B030D-6E8A-4147-A177-3AD203B41FA5}">
                      <a16:colId xmlns:a16="http://schemas.microsoft.com/office/drawing/2014/main" val="3853477924"/>
                    </a:ext>
                  </a:extLst>
                </a:gridCol>
                <a:gridCol w="576000">
                  <a:extLst>
                    <a:ext uri="{9D8B030D-6E8A-4147-A177-3AD203B41FA5}">
                      <a16:colId xmlns:a16="http://schemas.microsoft.com/office/drawing/2014/main" val="3458363589"/>
                    </a:ext>
                  </a:extLst>
                </a:gridCol>
              </a:tblGrid>
              <a:tr h="370840">
                <a:tc>
                  <a:txBody>
                    <a:bodyPr/>
                    <a:lstStyle/>
                    <a:p>
                      <a:r>
                        <a:rPr lang="it-IT" dirty="0" err="1"/>
                        <a:t>Contribution</a:t>
                      </a:r>
                      <a:endParaRPr lang="en-US" dirty="0"/>
                    </a:p>
                  </a:txBody>
                  <a:tcPr/>
                </a:tc>
                <a:tc>
                  <a:txBody>
                    <a:bodyPr/>
                    <a:lstStyle/>
                    <a:p>
                      <a:pPr algn="ctr"/>
                      <a:r>
                        <a:rPr lang="it-IT" dirty="0"/>
                        <a:t>5</a:t>
                      </a:r>
                      <a:endParaRPr lang="en-US" dirty="0"/>
                    </a:p>
                  </a:txBody>
                  <a:tcPr/>
                </a:tc>
                <a:tc>
                  <a:txBody>
                    <a:bodyPr/>
                    <a:lstStyle/>
                    <a:p>
                      <a:pPr algn="ctr"/>
                      <a:r>
                        <a:rPr lang="it-IT" dirty="0"/>
                        <a:t>20</a:t>
                      </a:r>
                      <a:endParaRPr lang="en-US" dirty="0"/>
                    </a:p>
                  </a:txBody>
                  <a:tcPr/>
                </a:tc>
                <a:tc>
                  <a:txBody>
                    <a:bodyPr/>
                    <a:lstStyle/>
                    <a:p>
                      <a:pPr algn="ctr"/>
                      <a:r>
                        <a:rPr lang="it-IT" dirty="0"/>
                        <a:t>30</a:t>
                      </a:r>
                      <a:endParaRPr lang="en-US" dirty="0"/>
                    </a:p>
                  </a:txBody>
                  <a:tcPr/>
                </a:tc>
                <a:tc>
                  <a:txBody>
                    <a:bodyPr/>
                    <a:lstStyle/>
                    <a:p>
                      <a:pPr algn="ctr"/>
                      <a:r>
                        <a:rPr lang="it-IT" dirty="0"/>
                        <a:t>40</a:t>
                      </a:r>
                      <a:endParaRPr lang="en-US" dirty="0"/>
                    </a:p>
                  </a:txBody>
                  <a:tcPr/>
                </a:tc>
                <a:tc>
                  <a:txBody>
                    <a:bodyPr/>
                    <a:lstStyle/>
                    <a:p>
                      <a:pPr algn="ctr"/>
                      <a:r>
                        <a:rPr lang="it-IT" dirty="0"/>
                        <a:t>50</a:t>
                      </a:r>
                      <a:endParaRPr lang="en-US" dirty="0"/>
                    </a:p>
                  </a:txBody>
                  <a:tcPr/>
                </a:tc>
                <a:tc>
                  <a:txBody>
                    <a:bodyPr/>
                    <a:lstStyle/>
                    <a:p>
                      <a:pPr algn="ctr"/>
                      <a:r>
                        <a:rPr lang="it-IT" dirty="0"/>
                        <a:t>75</a:t>
                      </a:r>
                      <a:endParaRPr lang="en-US" dirty="0"/>
                    </a:p>
                  </a:txBody>
                  <a:tcPr/>
                </a:tc>
                <a:tc>
                  <a:txBody>
                    <a:bodyPr/>
                    <a:lstStyle/>
                    <a:p>
                      <a:pPr algn="ctr"/>
                      <a:r>
                        <a:rPr lang="it-IT" dirty="0"/>
                        <a:t>100</a:t>
                      </a:r>
                      <a:endParaRPr lang="en-US" dirty="0"/>
                    </a:p>
                  </a:txBody>
                  <a:tcPr/>
                </a:tc>
                <a:tc>
                  <a:txBody>
                    <a:bodyPr/>
                    <a:lstStyle/>
                    <a:p>
                      <a:pPr algn="ctr"/>
                      <a:r>
                        <a:rPr lang="it-IT" dirty="0"/>
                        <a:t>150</a:t>
                      </a:r>
                      <a:endParaRPr lang="en-US" dirty="0"/>
                    </a:p>
                  </a:txBody>
                  <a:tcPr/>
                </a:tc>
                <a:tc>
                  <a:txBody>
                    <a:bodyPr/>
                    <a:lstStyle/>
                    <a:p>
                      <a:pPr algn="ctr"/>
                      <a:r>
                        <a:rPr lang="it-IT" dirty="0"/>
                        <a:t>200</a:t>
                      </a:r>
                      <a:endParaRPr lang="en-US" dirty="0"/>
                    </a:p>
                  </a:txBody>
                  <a:tcPr/>
                </a:tc>
                <a:extLst>
                  <a:ext uri="{0D108BD9-81ED-4DB2-BD59-A6C34878D82A}">
                    <a16:rowId xmlns:a16="http://schemas.microsoft.com/office/drawing/2014/main" val="1603186071"/>
                  </a:ext>
                </a:extLst>
              </a:tr>
              <a:tr h="37084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85352643"/>
                  </a:ext>
                </a:extLst>
              </a:tr>
            </a:tbl>
          </a:graphicData>
        </a:graphic>
      </p:graphicFrame>
    </p:spTree>
    <p:extLst>
      <p:ext uri="{BB962C8B-B14F-4D97-AF65-F5344CB8AC3E}">
        <p14:creationId xmlns:p14="http://schemas.microsoft.com/office/powerpoint/2010/main" val="2478862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064E67-14B3-49C9-8D0D-B8F90F8ACA01}"/>
              </a:ext>
            </a:extLst>
          </p:cNvPr>
          <p:cNvSpPr>
            <a:spLocks noGrp="1"/>
          </p:cNvSpPr>
          <p:nvPr>
            <p:ph type="title"/>
          </p:nvPr>
        </p:nvSpPr>
        <p:spPr>
          <a:xfrm>
            <a:off x="628650" y="365126"/>
            <a:ext cx="7886700" cy="701673"/>
          </a:xfrm>
        </p:spPr>
        <p:txBody>
          <a:bodyPr>
            <a:normAutofit/>
          </a:bodyPr>
          <a:lstStyle/>
          <a:p>
            <a:r>
              <a:rPr lang="it-IT" sz="4000" b="1" dirty="0">
                <a:latin typeface="+mn-lt"/>
              </a:rPr>
              <a:t>Metodo dell’asta interattiva</a:t>
            </a:r>
            <a:endParaRPr lang="en-US" sz="4000" b="1" dirty="0">
              <a:latin typeface="+mn-lt"/>
            </a:endParaRPr>
          </a:p>
        </p:txBody>
      </p:sp>
      <p:sp>
        <p:nvSpPr>
          <p:cNvPr id="3" name="Segnaposto contenuto 2">
            <a:extLst>
              <a:ext uri="{FF2B5EF4-FFF2-40B4-BE49-F238E27FC236}">
                <a16:creationId xmlns:a16="http://schemas.microsoft.com/office/drawing/2014/main" id="{1135A429-F599-4B0A-B932-7B274EE2B749}"/>
              </a:ext>
            </a:extLst>
          </p:cNvPr>
          <p:cNvSpPr>
            <a:spLocks noGrp="1"/>
          </p:cNvSpPr>
          <p:nvPr>
            <p:ph idx="1"/>
          </p:nvPr>
        </p:nvSpPr>
        <p:spPr>
          <a:xfrm>
            <a:off x="628650" y="990600"/>
            <a:ext cx="7886700" cy="5638800"/>
          </a:xfrm>
        </p:spPr>
        <p:txBody>
          <a:bodyPr>
            <a:normAutofit/>
          </a:bodyPr>
          <a:lstStyle/>
          <a:p>
            <a:pPr marL="0" indent="0">
              <a:buNone/>
            </a:pPr>
            <a:endParaRPr lang="en-US" dirty="0"/>
          </a:p>
          <a:p>
            <a:r>
              <a:rPr lang="it-IT" dirty="0"/>
              <a:t>A</a:t>
            </a:r>
            <a:r>
              <a:rPr lang="it-IT" b="1" dirty="0"/>
              <a:t> </a:t>
            </a:r>
            <a:r>
              <a:rPr lang="it-IT" dirty="0"/>
              <a:t>partire da un prezzo iniziale, definito dall’intervistatore, si propongono importi sempre maggiori (o sempre minori) fino a raggiungere la massima disponibilità a pagare</a:t>
            </a:r>
          </a:p>
          <a:p>
            <a:r>
              <a:rPr lang="it-IT" b="1" dirty="0"/>
              <a:t>Vantaggi</a:t>
            </a:r>
            <a:r>
              <a:rPr lang="it-IT" dirty="0"/>
              <a:t>: consente di ottenere la massima disponibilità a pagare</a:t>
            </a:r>
          </a:p>
          <a:p>
            <a:r>
              <a:rPr lang="it-IT" b="1" dirty="0"/>
              <a:t>Svantaggi</a:t>
            </a:r>
            <a:r>
              <a:rPr lang="it-IT" dirty="0"/>
              <a:t>: il prezzo iniziale definito dall’intervistatore potrebbe influenzare le dichiarazioni dell’intervistato</a:t>
            </a:r>
            <a:endParaRPr lang="en-US" dirty="0"/>
          </a:p>
        </p:txBody>
      </p:sp>
    </p:spTree>
    <p:extLst>
      <p:ext uri="{BB962C8B-B14F-4D97-AF65-F5344CB8AC3E}">
        <p14:creationId xmlns:p14="http://schemas.microsoft.com/office/powerpoint/2010/main" val="456061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064E67-14B3-49C9-8D0D-B8F90F8ACA01}"/>
              </a:ext>
            </a:extLst>
          </p:cNvPr>
          <p:cNvSpPr>
            <a:spLocks noGrp="1"/>
          </p:cNvSpPr>
          <p:nvPr>
            <p:ph type="title"/>
          </p:nvPr>
        </p:nvSpPr>
        <p:spPr>
          <a:xfrm>
            <a:off x="628650" y="365126"/>
            <a:ext cx="7886700" cy="701673"/>
          </a:xfrm>
        </p:spPr>
        <p:txBody>
          <a:bodyPr>
            <a:normAutofit/>
          </a:bodyPr>
          <a:lstStyle/>
          <a:p>
            <a:r>
              <a:rPr lang="it-IT" sz="4000" b="1" dirty="0">
                <a:latin typeface="+mn-lt"/>
              </a:rPr>
              <a:t>Metodo dell’asta interattiva</a:t>
            </a:r>
            <a:endParaRPr lang="en-US" sz="4000" b="1" dirty="0">
              <a:latin typeface="+mn-lt"/>
            </a:endParaRPr>
          </a:p>
        </p:txBody>
      </p:sp>
      <p:sp>
        <p:nvSpPr>
          <p:cNvPr id="3" name="Segnaposto contenuto 2">
            <a:extLst>
              <a:ext uri="{FF2B5EF4-FFF2-40B4-BE49-F238E27FC236}">
                <a16:creationId xmlns:a16="http://schemas.microsoft.com/office/drawing/2014/main" id="{1135A429-F599-4B0A-B932-7B274EE2B749}"/>
              </a:ext>
            </a:extLst>
          </p:cNvPr>
          <p:cNvSpPr>
            <a:spLocks noGrp="1"/>
          </p:cNvSpPr>
          <p:nvPr>
            <p:ph idx="1"/>
          </p:nvPr>
        </p:nvSpPr>
        <p:spPr>
          <a:xfrm>
            <a:off x="628650" y="1295400"/>
            <a:ext cx="7886700" cy="5334000"/>
          </a:xfrm>
        </p:spPr>
        <p:txBody>
          <a:bodyPr>
            <a:normAutofit/>
          </a:bodyPr>
          <a:lstStyle/>
          <a:p>
            <a:pPr marL="0" indent="0">
              <a:buNone/>
            </a:pPr>
            <a:r>
              <a:rPr lang="it-IT" b="1" dirty="0"/>
              <a:t>Esempio: la gestione delle acque in New Mexico</a:t>
            </a:r>
          </a:p>
          <a:p>
            <a:pPr marL="0" indent="0">
              <a:buNone/>
            </a:pPr>
            <a:r>
              <a:rPr lang="en-US" b="1" dirty="0"/>
              <a:t>Q8</a:t>
            </a:r>
            <a:r>
              <a:rPr lang="en-US" dirty="0"/>
              <a:t>. Would your household contribute </a:t>
            </a:r>
            <a:r>
              <a:rPr lang="en-US" b="1" dirty="0"/>
              <a:t>A</a:t>
            </a:r>
            <a:r>
              <a:rPr lang="en-US" dirty="0"/>
              <a:t> dollars each year for five years to a special trust fund used to buy or lease water from willing parties to maintain minimum instream flows in the major rivers of New Mexico?</a:t>
            </a:r>
          </a:p>
          <a:p>
            <a:pPr marL="0" indent="0">
              <a:buNone/>
            </a:pPr>
            <a:endParaRPr lang="en-US" dirty="0"/>
          </a:p>
          <a:p>
            <a:pPr marL="0" indent="0">
              <a:buNone/>
            </a:pPr>
            <a:r>
              <a:rPr lang="en-US" dirty="0"/>
              <a:t>If Yes: would you contribute </a:t>
            </a:r>
            <a:r>
              <a:rPr lang="en-US" dirty="0" err="1"/>
              <a:t>A+k</a:t>
            </a:r>
            <a:r>
              <a:rPr lang="en-US" dirty="0"/>
              <a:t> dollars? A+2k?...</a:t>
            </a:r>
          </a:p>
          <a:p>
            <a:pPr marL="0" indent="0">
              <a:buNone/>
            </a:pPr>
            <a:r>
              <a:rPr lang="en-US" dirty="0"/>
              <a:t>If Not: would you contribute A-k dollars? A-2k?...</a:t>
            </a:r>
          </a:p>
          <a:p>
            <a:pPr marL="0" indent="0">
              <a:buNone/>
            </a:pPr>
            <a:endParaRPr lang="en-US" dirty="0"/>
          </a:p>
          <a:p>
            <a:pPr marL="0" indent="0">
              <a:buNone/>
            </a:pPr>
            <a:r>
              <a:rPr lang="en-US" dirty="0"/>
              <a:t>(non è la </a:t>
            </a:r>
            <a:r>
              <a:rPr lang="en-US" dirty="0" err="1"/>
              <a:t>soluzione</a:t>
            </a:r>
            <a:r>
              <a:rPr lang="en-US" dirty="0"/>
              <a:t> </a:t>
            </a:r>
            <a:r>
              <a:rPr lang="en-US" dirty="0" err="1"/>
              <a:t>adottata</a:t>
            </a:r>
            <a:r>
              <a:rPr lang="en-US" dirty="0"/>
              <a:t>)</a:t>
            </a:r>
          </a:p>
        </p:txBody>
      </p:sp>
    </p:spTree>
    <p:extLst>
      <p:ext uri="{BB962C8B-B14F-4D97-AF65-F5344CB8AC3E}">
        <p14:creationId xmlns:p14="http://schemas.microsoft.com/office/powerpoint/2010/main" val="183018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6B2BEC-C8E2-4D79-8C3A-B9350D711276}"/>
              </a:ext>
            </a:extLst>
          </p:cNvPr>
          <p:cNvSpPr>
            <a:spLocks noGrp="1"/>
          </p:cNvSpPr>
          <p:nvPr>
            <p:ph type="title"/>
          </p:nvPr>
        </p:nvSpPr>
        <p:spPr>
          <a:xfrm>
            <a:off x="616715" y="381001"/>
            <a:ext cx="7886700" cy="914400"/>
          </a:xfrm>
        </p:spPr>
        <p:txBody>
          <a:bodyPr>
            <a:normAutofit/>
          </a:bodyPr>
          <a:lstStyle/>
          <a:p>
            <a:r>
              <a:rPr lang="it-IT" sz="4000" b="1" dirty="0">
                <a:latin typeface="+mn-lt"/>
              </a:rPr>
              <a:t>La valutazione monetaria</a:t>
            </a:r>
            <a:endParaRPr lang="en-US" sz="4000" b="1" dirty="0">
              <a:latin typeface="+mn-lt"/>
            </a:endParaRPr>
          </a:p>
        </p:txBody>
      </p:sp>
      <p:sp>
        <p:nvSpPr>
          <p:cNvPr id="3" name="Segnaposto contenuto 2">
            <a:extLst>
              <a:ext uri="{FF2B5EF4-FFF2-40B4-BE49-F238E27FC236}">
                <a16:creationId xmlns:a16="http://schemas.microsoft.com/office/drawing/2014/main" id="{099F89AA-D226-4E46-BB67-1CC2A336DC72}"/>
              </a:ext>
            </a:extLst>
          </p:cNvPr>
          <p:cNvSpPr>
            <a:spLocks noGrp="1"/>
          </p:cNvSpPr>
          <p:nvPr>
            <p:ph idx="1"/>
          </p:nvPr>
        </p:nvSpPr>
        <p:spPr>
          <a:xfrm>
            <a:off x="628650" y="1295401"/>
            <a:ext cx="7886700" cy="4881562"/>
          </a:xfrm>
        </p:spPr>
        <p:txBody>
          <a:bodyPr>
            <a:normAutofit lnSpcReduction="10000"/>
          </a:bodyPr>
          <a:lstStyle/>
          <a:p>
            <a:r>
              <a:rPr lang="it-IT" dirty="0"/>
              <a:t>La valutazione monetaria è generalmente espressa in termini di :</a:t>
            </a:r>
          </a:p>
          <a:p>
            <a:r>
              <a:rPr lang="it-IT" b="1" dirty="0"/>
              <a:t>DISPONIBILITA’ A PAGARE </a:t>
            </a:r>
            <a:r>
              <a:rPr lang="it-IT" dirty="0"/>
              <a:t>(</a:t>
            </a:r>
            <a:r>
              <a:rPr lang="it-IT" b="1" dirty="0"/>
              <a:t>DAP</a:t>
            </a:r>
            <a:r>
              <a:rPr lang="it-IT" dirty="0"/>
              <a:t>): rappresenta il </a:t>
            </a:r>
            <a:r>
              <a:rPr lang="it-IT" b="1" dirty="0"/>
              <a:t>massimo importo monetario </a:t>
            </a:r>
            <a:r>
              <a:rPr lang="it-IT" dirty="0"/>
              <a:t>che un individuo (o la società) è disposto a </a:t>
            </a:r>
            <a:r>
              <a:rPr lang="it-IT" b="1" dirty="0"/>
              <a:t>pagare</a:t>
            </a:r>
            <a:r>
              <a:rPr lang="it-IT" dirty="0"/>
              <a:t> per un certo bene (o per una certa variazione della quantità/qualità di un certo bene)</a:t>
            </a:r>
          </a:p>
          <a:p>
            <a:r>
              <a:rPr lang="it-IT" b="1" dirty="0"/>
              <a:t>DISPONIBILITA’ AD ACCETTARE </a:t>
            </a:r>
            <a:r>
              <a:rPr lang="it-IT" dirty="0"/>
              <a:t>(</a:t>
            </a:r>
            <a:r>
              <a:rPr lang="it-IT" b="1" dirty="0"/>
              <a:t>DAA</a:t>
            </a:r>
            <a:r>
              <a:rPr lang="it-IT" dirty="0"/>
              <a:t>): rappresenta il </a:t>
            </a:r>
            <a:r>
              <a:rPr lang="it-IT" b="1" dirty="0"/>
              <a:t>massimo importo monetario </a:t>
            </a:r>
            <a:r>
              <a:rPr lang="it-IT" dirty="0"/>
              <a:t>che un individuo è disposto ad </a:t>
            </a:r>
            <a:r>
              <a:rPr lang="it-IT" b="1" dirty="0"/>
              <a:t>accettare</a:t>
            </a:r>
            <a:r>
              <a:rPr lang="it-IT" dirty="0"/>
              <a:t> per privarsi di un bene ambientale o per acconsentire ad una riduzione della sua quantità/qualità</a:t>
            </a:r>
            <a:endParaRPr lang="en-US" dirty="0"/>
          </a:p>
        </p:txBody>
      </p:sp>
    </p:spTree>
    <p:extLst>
      <p:ext uri="{BB962C8B-B14F-4D97-AF65-F5344CB8AC3E}">
        <p14:creationId xmlns:p14="http://schemas.microsoft.com/office/powerpoint/2010/main" val="1238865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F57084E-1116-4093-AE19-73AEC7BD6D69}"/>
              </a:ext>
            </a:extLst>
          </p:cNvPr>
          <p:cNvSpPr>
            <a:spLocks noGrp="1" noChangeArrowheads="1"/>
          </p:cNvSpPr>
          <p:nvPr>
            <p:ph type="title"/>
          </p:nvPr>
        </p:nvSpPr>
        <p:spPr>
          <a:xfrm>
            <a:off x="685800" y="609600"/>
            <a:ext cx="8001000" cy="533400"/>
          </a:xfrm>
        </p:spPr>
        <p:txBody>
          <a:bodyPr>
            <a:noAutofit/>
          </a:bodyPr>
          <a:lstStyle/>
          <a:p>
            <a:pPr eaLnBrk="1" hangingPunct="1"/>
            <a:r>
              <a:rPr lang="en-US" altLang="en-US" sz="4000" b="1" dirty="0" err="1">
                <a:latin typeface="+mn-lt"/>
              </a:rPr>
              <a:t>Stima</a:t>
            </a:r>
            <a:r>
              <a:rPr lang="en-US" altLang="en-US" sz="4000" b="1" dirty="0">
                <a:latin typeface="+mn-lt"/>
              </a:rPr>
              <a:t> del </a:t>
            </a:r>
            <a:r>
              <a:rPr lang="en-US" altLang="en-US" sz="4000" b="1" dirty="0" err="1">
                <a:latin typeface="+mn-lt"/>
              </a:rPr>
              <a:t>valore</a:t>
            </a:r>
            <a:r>
              <a:rPr lang="en-US" altLang="en-US" sz="4000" b="1" dirty="0">
                <a:latin typeface="+mn-lt"/>
              </a:rPr>
              <a:t> del bene</a:t>
            </a:r>
          </a:p>
        </p:txBody>
      </p:sp>
      <p:sp>
        <p:nvSpPr>
          <p:cNvPr id="252931" name="Rectangle 3">
            <a:extLst>
              <a:ext uri="{FF2B5EF4-FFF2-40B4-BE49-F238E27FC236}">
                <a16:creationId xmlns:a16="http://schemas.microsoft.com/office/drawing/2014/main" id="{58A2D9BA-64D6-4946-B12C-62149DBE6251}"/>
              </a:ext>
            </a:extLst>
          </p:cNvPr>
          <p:cNvSpPr>
            <a:spLocks noGrp="1" noChangeArrowheads="1"/>
          </p:cNvSpPr>
          <p:nvPr>
            <p:ph idx="1"/>
          </p:nvPr>
        </p:nvSpPr>
        <p:spPr>
          <a:xfrm>
            <a:off x="533400" y="1447800"/>
            <a:ext cx="7772400" cy="4953000"/>
          </a:xfrm>
        </p:spPr>
        <p:txBody>
          <a:bodyPr>
            <a:normAutofit fontScale="92500" lnSpcReduction="10000"/>
          </a:bodyPr>
          <a:lstStyle/>
          <a:p>
            <a:pPr eaLnBrk="1" hangingPunct="1"/>
            <a:r>
              <a:rPr lang="en-US" altLang="en-US" dirty="0"/>
              <a:t>Dai </a:t>
            </a:r>
            <a:r>
              <a:rPr lang="en-US" altLang="en-US" dirty="0" err="1"/>
              <a:t>dati</a:t>
            </a:r>
            <a:r>
              <a:rPr lang="en-US" altLang="en-US" dirty="0"/>
              <a:t> </a:t>
            </a:r>
            <a:r>
              <a:rPr lang="en-US" altLang="en-US" dirty="0" err="1"/>
              <a:t>campionari</a:t>
            </a:r>
            <a:r>
              <a:rPr lang="en-US" altLang="en-US" dirty="0"/>
              <a:t> </a:t>
            </a:r>
            <a:r>
              <a:rPr lang="en-US" altLang="en-US" dirty="0" err="1"/>
              <a:t>individuiamo</a:t>
            </a:r>
            <a:r>
              <a:rPr lang="en-US" altLang="en-US" dirty="0"/>
              <a:t> un </a:t>
            </a:r>
            <a:r>
              <a:rPr lang="en-US" altLang="en-US" dirty="0" err="1"/>
              <a:t>comportamento</a:t>
            </a:r>
            <a:r>
              <a:rPr lang="en-US" altLang="en-US" dirty="0"/>
              <a:t> medio </a:t>
            </a:r>
            <a:r>
              <a:rPr lang="en-US" altLang="en-US" dirty="0" err="1"/>
              <a:t>calcolando</a:t>
            </a:r>
            <a:r>
              <a:rPr lang="en-US" altLang="en-US" dirty="0"/>
              <a:t> la </a:t>
            </a:r>
            <a:r>
              <a:rPr lang="en-US" altLang="en-US" b="1" dirty="0"/>
              <a:t>media</a:t>
            </a:r>
            <a:r>
              <a:rPr lang="en-US" altLang="en-US" dirty="0"/>
              <a:t> o la </a:t>
            </a:r>
            <a:r>
              <a:rPr lang="en-US" altLang="en-US" b="1" dirty="0" err="1"/>
              <a:t>mediana</a:t>
            </a:r>
            <a:r>
              <a:rPr lang="en-US" altLang="en-US" dirty="0"/>
              <a:t> </a:t>
            </a:r>
            <a:r>
              <a:rPr lang="en-US" altLang="en-US" dirty="0" err="1"/>
              <a:t>dei</a:t>
            </a:r>
            <a:r>
              <a:rPr lang="en-US" altLang="en-US" dirty="0"/>
              <a:t> </a:t>
            </a:r>
            <a:r>
              <a:rPr lang="en-US" altLang="en-US" dirty="0" err="1"/>
              <a:t>valori</a:t>
            </a:r>
            <a:r>
              <a:rPr lang="en-US" altLang="en-US" dirty="0"/>
              <a:t> </a:t>
            </a:r>
            <a:r>
              <a:rPr lang="en-US" altLang="en-US" dirty="0" err="1"/>
              <a:t>osservati</a:t>
            </a:r>
            <a:endParaRPr lang="en-US" altLang="en-US" dirty="0"/>
          </a:p>
          <a:p>
            <a:pPr eaLnBrk="1" hangingPunct="1"/>
            <a:r>
              <a:rPr lang="en-US" altLang="en-US" dirty="0"/>
              <a:t>La </a:t>
            </a:r>
            <a:r>
              <a:rPr lang="en-US" altLang="en-US" b="1" dirty="0" err="1"/>
              <a:t>mediana</a:t>
            </a:r>
            <a:r>
              <a:rPr lang="en-US" altLang="en-US" dirty="0"/>
              <a:t> è </a:t>
            </a:r>
            <a:r>
              <a:rPr lang="en-US" altLang="en-US" dirty="0" err="1"/>
              <a:t>talvolta</a:t>
            </a:r>
            <a:r>
              <a:rPr lang="en-US" altLang="en-US" dirty="0"/>
              <a:t> </a:t>
            </a:r>
            <a:r>
              <a:rPr lang="en-US" altLang="en-US" b="1" dirty="0" err="1"/>
              <a:t>preferibile</a:t>
            </a:r>
            <a:r>
              <a:rPr lang="en-US" altLang="en-US" dirty="0"/>
              <a:t> </a:t>
            </a:r>
            <a:r>
              <a:rPr lang="en-US" altLang="en-US" dirty="0" err="1"/>
              <a:t>perché</a:t>
            </a:r>
            <a:r>
              <a:rPr lang="en-US" altLang="en-US" dirty="0"/>
              <a:t> non </a:t>
            </a:r>
            <a:r>
              <a:rPr lang="en-US" altLang="en-US" dirty="0" err="1"/>
              <a:t>risente</a:t>
            </a:r>
            <a:r>
              <a:rPr lang="en-US" altLang="en-US" dirty="0"/>
              <a:t> </a:t>
            </a:r>
            <a:r>
              <a:rPr lang="en-US" altLang="en-US" dirty="0" err="1"/>
              <a:t>dei</a:t>
            </a:r>
            <a:r>
              <a:rPr lang="en-US" altLang="en-US" dirty="0"/>
              <a:t> </a:t>
            </a:r>
            <a:r>
              <a:rPr lang="en-US" altLang="en-US" dirty="0" err="1"/>
              <a:t>valori</a:t>
            </a:r>
            <a:r>
              <a:rPr lang="en-US" altLang="en-US" dirty="0"/>
              <a:t> </a:t>
            </a:r>
            <a:r>
              <a:rPr lang="en-US" altLang="en-US" dirty="0" err="1"/>
              <a:t>estremi</a:t>
            </a:r>
            <a:endParaRPr lang="en-US" altLang="en-US" dirty="0"/>
          </a:p>
          <a:p>
            <a:pPr eaLnBrk="1" hangingPunct="1"/>
            <a:r>
              <a:rPr lang="en-US" altLang="en-US" dirty="0" err="1"/>
              <a:t>Alternativamente</a:t>
            </a:r>
            <a:r>
              <a:rPr lang="en-US" altLang="en-US" dirty="0"/>
              <a:t> </a:t>
            </a:r>
            <a:r>
              <a:rPr lang="en-US" altLang="en-US" dirty="0" err="1"/>
              <a:t>occorre</a:t>
            </a:r>
            <a:r>
              <a:rPr lang="en-US" altLang="en-US" dirty="0"/>
              <a:t> </a:t>
            </a:r>
            <a:r>
              <a:rPr lang="en-US" altLang="en-US" dirty="0" err="1"/>
              <a:t>controllare</a:t>
            </a:r>
            <a:r>
              <a:rPr lang="en-US" altLang="en-US" dirty="0"/>
              <a:t> per </a:t>
            </a:r>
            <a:r>
              <a:rPr lang="en-US" altLang="en-US" dirty="0" err="1"/>
              <a:t>i</a:t>
            </a:r>
            <a:r>
              <a:rPr lang="en-US" altLang="en-US" dirty="0"/>
              <a:t> </a:t>
            </a:r>
            <a:r>
              <a:rPr lang="en-US" altLang="en-US" dirty="0" err="1"/>
              <a:t>valori</a:t>
            </a:r>
            <a:r>
              <a:rPr lang="en-US" altLang="en-US" dirty="0"/>
              <a:t> </a:t>
            </a:r>
            <a:r>
              <a:rPr lang="en-US" altLang="en-US" dirty="0" err="1"/>
              <a:t>anomali</a:t>
            </a:r>
            <a:r>
              <a:rPr lang="en-US" altLang="en-US" dirty="0"/>
              <a:t> </a:t>
            </a:r>
            <a:r>
              <a:rPr lang="en-US" altLang="en-US" dirty="0" err="1"/>
              <a:t>eliminando</a:t>
            </a:r>
            <a:r>
              <a:rPr lang="en-US" altLang="en-US" dirty="0"/>
              <a:t> </a:t>
            </a:r>
            <a:r>
              <a:rPr lang="en-US" altLang="en-US" dirty="0" err="1"/>
              <a:t>valutazioni</a:t>
            </a:r>
            <a:r>
              <a:rPr lang="en-US" altLang="en-US" dirty="0"/>
              <a:t> </a:t>
            </a:r>
            <a:r>
              <a:rPr lang="en-US" altLang="en-US" dirty="0" err="1"/>
              <a:t>eccessivamente</a:t>
            </a:r>
            <a:r>
              <a:rPr lang="en-US" altLang="en-US" dirty="0"/>
              <a:t> </a:t>
            </a:r>
            <a:r>
              <a:rPr lang="en-US" altLang="en-US" dirty="0" err="1"/>
              <a:t>alte</a:t>
            </a:r>
            <a:r>
              <a:rPr lang="en-US" altLang="en-US" dirty="0"/>
              <a:t> o </a:t>
            </a:r>
            <a:r>
              <a:rPr lang="en-US" altLang="en-US" dirty="0" err="1"/>
              <a:t>basse</a:t>
            </a:r>
            <a:endParaRPr lang="en-US" altLang="en-US" b="1" i="1" dirty="0"/>
          </a:p>
          <a:p>
            <a:r>
              <a:rPr lang="it-IT" dirty="0"/>
              <a:t>Il </a:t>
            </a:r>
            <a:r>
              <a:rPr lang="it-IT" b="1" dirty="0"/>
              <a:t>valore del bene </a:t>
            </a:r>
            <a:r>
              <a:rPr lang="it-IT"/>
              <a:t>si calcola moltiplicando </a:t>
            </a:r>
            <a:r>
              <a:rPr lang="it-IT" dirty="0"/>
              <a:t>la stima della DAP individuale per l’entità della popolazione interessata </a:t>
            </a:r>
          </a:p>
          <a:p>
            <a:r>
              <a:rPr lang="it-IT" dirty="0"/>
              <a:t>Se la DAP è annua, il valore totale si ottiene </a:t>
            </a:r>
            <a:r>
              <a:rPr lang="it-IT" b="1" dirty="0"/>
              <a:t>capitalizzando</a:t>
            </a:r>
            <a:r>
              <a:rPr lang="it-IT" dirty="0"/>
              <a:t> il flusso annuo </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2931">
                                            <p:txEl>
                                              <p:pRg st="0" end="0"/>
                                            </p:txEl>
                                          </p:spTgt>
                                        </p:tgtEl>
                                        <p:attrNameLst>
                                          <p:attrName>style.visibility</p:attrName>
                                        </p:attrNameLst>
                                      </p:cBhvr>
                                      <p:to>
                                        <p:strVal val="visible"/>
                                      </p:to>
                                    </p:set>
                                    <p:animEffect transition="in" filter="wipe(left)">
                                      <p:cBhvr>
                                        <p:cTn id="7" dur="500"/>
                                        <p:tgtEl>
                                          <p:spTgt spid="252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2931">
                                            <p:txEl>
                                              <p:pRg st="1" end="1"/>
                                            </p:txEl>
                                          </p:spTgt>
                                        </p:tgtEl>
                                        <p:attrNameLst>
                                          <p:attrName>style.visibility</p:attrName>
                                        </p:attrNameLst>
                                      </p:cBhvr>
                                      <p:to>
                                        <p:strVal val="visible"/>
                                      </p:to>
                                    </p:set>
                                    <p:animEffect transition="in" filter="wipe(left)">
                                      <p:cBhvr>
                                        <p:cTn id="12" dur="500"/>
                                        <p:tgtEl>
                                          <p:spTgt spid="2529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2931">
                                            <p:txEl>
                                              <p:pRg st="2" end="2"/>
                                            </p:txEl>
                                          </p:spTgt>
                                        </p:tgtEl>
                                        <p:attrNameLst>
                                          <p:attrName>style.visibility</p:attrName>
                                        </p:attrNameLst>
                                      </p:cBhvr>
                                      <p:to>
                                        <p:strVal val="visible"/>
                                      </p:to>
                                    </p:set>
                                    <p:animEffect transition="in" filter="wipe(left)">
                                      <p:cBhvr>
                                        <p:cTn id="17" dur="500"/>
                                        <p:tgtEl>
                                          <p:spTgt spid="2529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2931">
                                            <p:txEl>
                                              <p:pRg st="3" end="3"/>
                                            </p:txEl>
                                          </p:spTgt>
                                        </p:tgtEl>
                                        <p:attrNameLst>
                                          <p:attrName>style.visibility</p:attrName>
                                        </p:attrNameLst>
                                      </p:cBhvr>
                                      <p:to>
                                        <p:strVal val="visible"/>
                                      </p:to>
                                    </p:set>
                                    <p:animEffect transition="in" filter="wipe(left)">
                                      <p:cBhvr>
                                        <p:cTn id="22" dur="500"/>
                                        <p:tgtEl>
                                          <p:spTgt spid="2529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2931">
                                            <p:txEl>
                                              <p:pRg st="4" end="4"/>
                                            </p:txEl>
                                          </p:spTgt>
                                        </p:tgtEl>
                                        <p:attrNameLst>
                                          <p:attrName>style.visibility</p:attrName>
                                        </p:attrNameLst>
                                      </p:cBhvr>
                                      <p:to>
                                        <p:strVal val="visible"/>
                                      </p:to>
                                    </p:set>
                                    <p:animEffect transition="in" filter="wipe(left)">
                                      <p:cBhvr>
                                        <p:cTn id="27" dur="500"/>
                                        <p:tgtEl>
                                          <p:spTgt spid="252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21B2E86-E26B-4B01-A54D-627B8F885F6D}"/>
              </a:ext>
            </a:extLst>
          </p:cNvPr>
          <p:cNvSpPr>
            <a:spLocks noGrp="1" noChangeArrowheads="1"/>
          </p:cNvSpPr>
          <p:nvPr>
            <p:ph type="title"/>
          </p:nvPr>
        </p:nvSpPr>
        <p:spPr>
          <a:xfrm>
            <a:off x="685800" y="609600"/>
            <a:ext cx="8001000" cy="533400"/>
          </a:xfrm>
        </p:spPr>
        <p:txBody>
          <a:bodyPr>
            <a:normAutofit fontScale="90000"/>
          </a:bodyPr>
          <a:lstStyle/>
          <a:p>
            <a:pPr eaLnBrk="1" hangingPunct="1"/>
            <a:r>
              <a:rPr lang="en-US" altLang="en-US" b="1" dirty="0" err="1">
                <a:latin typeface="+mn-lt"/>
              </a:rPr>
              <a:t>Analisi</a:t>
            </a:r>
            <a:r>
              <a:rPr lang="en-US" altLang="en-US" b="1" dirty="0">
                <a:latin typeface="+mn-lt"/>
              </a:rPr>
              <a:t> </a:t>
            </a:r>
            <a:r>
              <a:rPr lang="en-US" altLang="en-US" b="1" dirty="0" err="1">
                <a:latin typeface="+mn-lt"/>
              </a:rPr>
              <a:t>della</a:t>
            </a:r>
            <a:r>
              <a:rPr lang="en-US" altLang="en-US" b="1" dirty="0">
                <a:latin typeface="+mn-lt"/>
              </a:rPr>
              <a:t> </a:t>
            </a:r>
            <a:r>
              <a:rPr lang="en-US" altLang="en-US" b="1" dirty="0" err="1">
                <a:latin typeface="+mn-lt"/>
              </a:rPr>
              <a:t>disponibilità</a:t>
            </a:r>
            <a:r>
              <a:rPr lang="en-US" altLang="en-US" b="1" dirty="0">
                <a:latin typeface="+mn-lt"/>
              </a:rPr>
              <a:t> a </a:t>
            </a:r>
            <a:r>
              <a:rPr lang="en-US" altLang="en-US" b="1" dirty="0" err="1">
                <a:latin typeface="+mn-lt"/>
              </a:rPr>
              <a:t>pagare</a:t>
            </a:r>
            <a:endParaRPr lang="en-US" altLang="en-US" b="1" dirty="0">
              <a:latin typeface="+mn-lt"/>
            </a:endParaRPr>
          </a:p>
        </p:txBody>
      </p:sp>
      <p:sp>
        <p:nvSpPr>
          <p:cNvPr id="253955" name="Rectangle 3">
            <a:extLst>
              <a:ext uri="{FF2B5EF4-FFF2-40B4-BE49-F238E27FC236}">
                <a16:creationId xmlns:a16="http://schemas.microsoft.com/office/drawing/2014/main" id="{515C8CE9-DDDB-4355-9B51-A71ED497B0F0}"/>
              </a:ext>
            </a:extLst>
          </p:cNvPr>
          <p:cNvSpPr>
            <a:spLocks noGrp="1" noChangeArrowheads="1"/>
          </p:cNvSpPr>
          <p:nvPr>
            <p:ph idx="1"/>
          </p:nvPr>
        </p:nvSpPr>
        <p:spPr/>
        <p:txBody>
          <a:bodyPr>
            <a:normAutofit/>
          </a:bodyPr>
          <a:lstStyle/>
          <a:p>
            <a:pPr eaLnBrk="1" hangingPunct="1"/>
            <a:r>
              <a:rPr lang="en-US" altLang="en-US" dirty="0"/>
              <a:t>E’ </a:t>
            </a:r>
            <a:r>
              <a:rPr lang="en-US" altLang="en-US" dirty="0" err="1"/>
              <a:t>necessario</a:t>
            </a:r>
            <a:r>
              <a:rPr lang="en-US" altLang="en-US" dirty="0"/>
              <a:t> </a:t>
            </a:r>
            <a:r>
              <a:rPr lang="en-US" altLang="en-US" dirty="0" err="1"/>
              <a:t>capire</a:t>
            </a:r>
            <a:r>
              <a:rPr lang="en-US" altLang="en-US" dirty="0"/>
              <a:t> </a:t>
            </a:r>
            <a:r>
              <a:rPr lang="en-US" altLang="en-US" dirty="0" err="1"/>
              <a:t>perché</a:t>
            </a:r>
            <a:r>
              <a:rPr lang="en-US" altLang="en-US" dirty="0"/>
              <a:t> </a:t>
            </a:r>
            <a:r>
              <a:rPr lang="en-US" altLang="en-US" dirty="0" err="1"/>
              <a:t>soggetti</a:t>
            </a:r>
            <a:r>
              <a:rPr lang="en-US" altLang="en-US" dirty="0"/>
              <a:t> </a:t>
            </a:r>
            <a:r>
              <a:rPr lang="en-US" altLang="en-US" dirty="0" err="1"/>
              <a:t>diversi</a:t>
            </a:r>
            <a:r>
              <a:rPr lang="en-US" altLang="en-US" dirty="0"/>
              <a:t> </a:t>
            </a:r>
            <a:r>
              <a:rPr lang="en-US" altLang="en-US" dirty="0" err="1"/>
              <a:t>esprimono</a:t>
            </a:r>
            <a:r>
              <a:rPr lang="en-US" altLang="en-US" dirty="0"/>
              <a:t> </a:t>
            </a:r>
            <a:r>
              <a:rPr lang="en-US" altLang="en-US" b="1" dirty="0" err="1"/>
              <a:t>valutazioni</a:t>
            </a:r>
            <a:r>
              <a:rPr lang="en-US" altLang="en-US" b="1" dirty="0"/>
              <a:t> </a:t>
            </a:r>
            <a:r>
              <a:rPr lang="en-US" altLang="en-US" b="1" dirty="0" err="1"/>
              <a:t>differenti</a:t>
            </a:r>
            <a:endParaRPr lang="en-US" altLang="en-US" b="1" dirty="0"/>
          </a:p>
          <a:p>
            <a:pPr eaLnBrk="1" hangingPunct="1"/>
            <a:r>
              <a:rPr lang="en-US" altLang="en-US" dirty="0" err="1"/>
              <a:t>Occorre</a:t>
            </a:r>
            <a:r>
              <a:rPr lang="en-US" altLang="en-US" dirty="0"/>
              <a:t> </a:t>
            </a:r>
            <a:r>
              <a:rPr lang="en-US" altLang="en-US" dirty="0" err="1"/>
              <a:t>studiare</a:t>
            </a:r>
            <a:r>
              <a:rPr lang="en-US" altLang="en-US" dirty="0"/>
              <a:t> la </a:t>
            </a:r>
            <a:r>
              <a:rPr lang="en-US" altLang="en-US" dirty="0" err="1"/>
              <a:t>relazione</a:t>
            </a:r>
            <a:r>
              <a:rPr lang="en-US" altLang="en-US" dirty="0"/>
              <a:t> </a:t>
            </a:r>
            <a:r>
              <a:rPr lang="en-US" altLang="en-US" dirty="0" err="1"/>
              <a:t>tra</a:t>
            </a:r>
            <a:r>
              <a:rPr lang="en-US" altLang="en-US" dirty="0"/>
              <a:t> DAP e </a:t>
            </a:r>
            <a:r>
              <a:rPr lang="en-US" altLang="en-US" b="1" dirty="0" err="1"/>
              <a:t>caratteristiche</a:t>
            </a:r>
            <a:r>
              <a:rPr lang="en-US" altLang="en-US" b="1" dirty="0"/>
              <a:t> socio-</a:t>
            </a:r>
            <a:r>
              <a:rPr lang="en-US" altLang="en-US" b="1" dirty="0" err="1"/>
              <a:t>demografiche</a:t>
            </a:r>
            <a:r>
              <a:rPr lang="en-US" altLang="en-US" dirty="0"/>
              <a:t>, </a:t>
            </a:r>
            <a:r>
              <a:rPr lang="en-US" altLang="en-US" dirty="0" err="1"/>
              <a:t>quali</a:t>
            </a:r>
            <a:r>
              <a:rPr lang="en-US" altLang="en-US" dirty="0"/>
              <a:t> </a:t>
            </a:r>
            <a:r>
              <a:rPr lang="en-US" altLang="en-US" dirty="0" err="1"/>
              <a:t>genere</a:t>
            </a:r>
            <a:r>
              <a:rPr lang="en-US" altLang="en-US" dirty="0"/>
              <a:t>, </a:t>
            </a:r>
            <a:r>
              <a:rPr lang="en-US" altLang="en-US" dirty="0" err="1"/>
              <a:t>età</a:t>
            </a:r>
            <a:r>
              <a:rPr lang="en-US" altLang="en-US" dirty="0"/>
              <a:t> e </a:t>
            </a:r>
            <a:r>
              <a:rPr lang="en-US" altLang="en-US" dirty="0" err="1"/>
              <a:t>livello</a:t>
            </a:r>
            <a:r>
              <a:rPr lang="en-US" altLang="en-US" dirty="0"/>
              <a:t> di </a:t>
            </a:r>
            <a:r>
              <a:rPr lang="en-US" altLang="en-US" dirty="0" err="1"/>
              <a:t>educazione</a:t>
            </a:r>
            <a:endParaRPr lang="en-US" altLang="en-US" dirty="0"/>
          </a:p>
          <a:p>
            <a:r>
              <a:rPr lang="en-US" altLang="en-US" dirty="0"/>
              <a:t>E’ </a:t>
            </a:r>
            <a:r>
              <a:rPr lang="en-US" altLang="en-US" dirty="0" err="1"/>
              <a:t>necessario</a:t>
            </a:r>
            <a:r>
              <a:rPr lang="en-US" altLang="en-US" dirty="0"/>
              <a:t> </a:t>
            </a:r>
            <a:r>
              <a:rPr lang="en-US" altLang="en-US" dirty="0" err="1"/>
              <a:t>investigare</a:t>
            </a:r>
            <a:r>
              <a:rPr lang="en-US" altLang="en-US" dirty="0"/>
              <a:t> se </a:t>
            </a:r>
            <a:r>
              <a:rPr lang="en-US" altLang="en-US" dirty="0" err="1"/>
              <a:t>esiste</a:t>
            </a:r>
            <a:r>
              <a:rPr lang="en-US" altLang="en-US" dirty="0"/>
              <a:t> una </a:t>
            </a:r>
            <a:r>
              <a:rPr lang="en-US" altLang="en-US" dirty="0" err="1"/>
              <a:t>relazione</a:t>
            </a:r>
            <a:r>
              <a:rPr lang="en-US" altLang="en-US" dirty="0"/>
              <a:t> </a:t>
            </a:r>
            <a:r>
              <a:rPr lang="en-US" altLang="en-US" dirty="0" err="1"/>
              <a:t>tra</a:t>
            </a:r>
            <a:r>
              <a:rPr lang="en-US" altLang="en-US" dirty="0"/>
              <a:t> DAP e </a:t>
            </a:r>
            <a:r>
              <a:rPr lang="en-US" altLang="en-US" dirty="0" err="1"/>
              <a:t>valori</a:t>
            </a:r>
            <a:r>
              <a:rPr lang="en-US" altLang="en-US" dirty="0"/>
              <a:t> </a:t>
            </a:r>
            <a:r>
              <a:rPr lang="en-US" altLang="en-US" dirty="0" err="1"/>
              <a:t>utilizzati</a:t>
            </a:r>
            <a:r>
              <a:rPr lang="en-US" altLang="en-US" dirty="0"/>
              <a:t> </a:t>
            </a:r>
            <a:r>
              <a:rPr lang="en-US" altLang="en-US" dirty="0" err="1"/>
              <a:t>nella</a:t>
            </a:r>
            <a:r>
              <a:rPr lang="en-US" altLang="en-US" dirty="0"/>
              <a:t> </a:t>
            </a:r>
            <a:r>
              <a:rPr lang="en-US" altLang="en-US" dirty="0" err="1"/>
              <a:t>costruzione</a:t>
            </a:r>
            <a:r>
              <a:rPr lang="en-US" altLang="en-US" dirty="0"/>
              <a:t> del </a:t>
            </a:r>
            <a:r>
              <a:rPr lang="en-US" altLang="en-US" dirty="0" err="1"/>
              <a:t>questionario</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wipe(left)">
                                      <p:cBhvr>
                                        <p:cTn id="7" dur="500"/>
                                        <p:tgtEl>
                                          <p:spTgt spid="253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3955">
                                            <p:txEl>
                                              <p:pRg st="1" end="1"/>
                                            </p:txEl>
                                          </p:spTgt>
                                        </p:tgtEl>
                                        <p:attrNameLst>
                                          <p:attrName>style.visibility</p:attrName>
                                        </p:attrNameLst>
                                      </p:cBhvr>
                                      <p:to>
                                        <p:strVal val="visible"/>
                                      </p:to>
                                    </p:set>
                                    <p:animEffect transition="in" filter="wipe(left)">
                                      <p:cBhvr>
                                        <p:cTn id="12" dur="500"/>
                                        <p:tgtEl>
                                          <p:spTgt spid="2539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3955">
                                            <p:txEl>
                                              <p:pRg st="2" end="2"/>
                                            </p:txEl>
                                          </p:spTgt>
                                        </p:tgtEl>
                                        <p:attrNameLst>
                                          <p:attrName>style.visibility</p:attrName>
                                        </p:attrNameLst>
                                      </p:cBhvr>
                                      <p:to>
                                        <p:strVal val="visible"/>
                                      </p:to>
                                    </p:set>
                                    <p:animEffect transition="in" filter="wipe(left)">
                                      <p:cBhvr>
                                        <p:cTn id="17" dur="500"/>
                                        <p:tgtEl>
                                          <p:spTgt spid="253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63149A2-793B-494C-AC1B-42E197DD5D2C}"/>
              </a:ext>
            </a:extLst>
          </p:cNvPr>
          <p:cNvSpPr>
            <a:spLocks noGrp="1" noChangeArrowheads="1"/>
          </p:cNvSpPr>
          <p:nvPr>
            <p:ph type="title"/>
          </p:nvPr>
        </p:nvSpPr>
        <p:spPr>
          <a:xfrm>
            <a:off x="685800" y="609600"/>
            <a:ext cx="8001000" cy="533400"/>
          </a:xfrm>
        </p:spPr>
        <p:txBody>
          <a:bodyPr>
            <a:normAutofit fontScale="90000"/>
          </a:bodyPr>
          <a:lstStyle/>
          <a:p>
            <a:pPr eaLnBrk="1" hangingPunct="1"/>
            <a:r>
              <a:rPr lang="it-IT" altLang="en-US" b="1" dirty="0">
                <a:latin typeface="+mn-lt"/>
              </a:rPr>
              <a:t>L</a:t>
            </a:r>
            <a:r>
              <a:rPr lang="en-US" altLang="en-US" b="1" dirty="0">
                <a:latin typeface="+mn-lt"/>
              </a:rPr>
              <a:t>e </a:t>
            </a:r>
            <a:r>
              <a:rPr lang="en-US" altLang="en-US" b="1" dirty="0" err="1">
                <a:latin typeface="+mn-lt"/>
              </a:rPr>
              <a:t>principali</a:t>
            </a:r>
            <a:r>
              <a:rPr lang="en-US" altLang="en-US" b="1" dirty="0">
                <a:latin typeface="+mn-lt"/>
              </a:rPr>
              <a:t> </a:t>
            </a:r>
            <a:r>
              <a:rPr lang="en-US" altLang="en-US" b="1" dirty="0" err="1">
                <a:latin typeface="+mn-lt"/>
              </a:rPr>
              <a:t>criticità</a:t>
            </a:r>
            <a:endParaRPr lang="en-US" altLang="en-US" b="1" dirty="0">
              <a:latin typeface="+mn-lt"/>
            </a:endParaRPr>
          </a:p>
        </p:txBody>
      </p:sp>
      <p:sp>
        <p:nvSpPr>
          <p:cNvPr id="257027" name="Rectangle 3">
            <a:extLst>
              <a:ext uri="{FF2B5EF4-FFF2-40B4-BE49-F238E27FC236}">
                <a16:creationId xmlns:a16="http://schemas.microsoft.com/office/drawing/2014/main" id="{82BC81E4-1F86-4631-AC3C-5669AD6895C3}"/>
              </a:ext>
            </a:extLst>
          </p:cNvPr>
          <p:cNvSpPr>
            <a:spLocks noGrp="1" noChangeArrowheads="1"/>
          </p:cNvSpPr>
          <p:nvPr>
            <p:ph idx="1"/>
          </p:nvPr>
        </p:nvSpPr>
        <p:spPr>
          <a:xfrm>
            <a:off x="609600" y="1219200"/>
            <a:ext cx="7772400" cy="5105400"/>
          </a:xfrm>
        </p:spPr>
        <p:txBody>
          <a:bodyPr>
            <a:normAutofit fontScale="77500" lnSpcReduction="20000"/>
          </a:bodyPr>
          <a:lstStyle/>
          <a:p>
            <a:pPr eaLnBrk="1" hangingPunct="1">
              <a:lnSpc>
                <a:spcPct val="90000"/>
              </a:lnSpc>
              <a:buFont typeface="Wingdings" panose="05000000000000000000" pitchFamily="2" charset="2"/>
              <a:buNone/>
            </a:pPr>
            <a:r>
              <a:rPr lang="en-US" altLang="en-US" dirty="0"/>
              <a:t>La </a:t>
            </a:r>
            <a:r>
              <a:rPr lang="en-US" altLang="en-US" dirty="0" err="1"/>
              <a:t>valutazione</a:t>
            </a:r>
            <a:r>
              <a:rPr lang="en-US" altLang="en-US" dirty="0"/>
              <a:t> </a:t>
            </a:r>
            <a:r>
              <a:rPr lang="en-US" altLang="en-US" dirty="0" err="1"/>
              <a:t>contingente</a:t>
            </a:r>
            <a:r>
              <a:rPr lang="en-US" altLang="en-US" dirty="0"/>
              <a:t> è </a:t>
            </a:r>
            <a:r>
              <a:rPr lang="en-US" altLang="en-US" dirty="0" err="1"/>
              <a:t>affetta</a:t>
            </a:r>
            <a:r>
              <a:rPr lang="en-US" altLang="en-US" dirty="0"/>
              <a:t> da diverse </a:t>
            </a:r>
            <a:r>
              <a:rPr lang="en-US" altLang="en-US" dirty="0" err="1"/>
              <a:t>fonti</a:t>
            </a:r>
            <a:r>
              <a:rPr lang="en-US" altLang="en-US" dirty="0"/>
              <a:t> di </a:t>
            </a:r>
            <a:r>
              <a:rPr lang="en-US" altLang="en-US" dirty="0" err="1"/>
              <a:t>distorsione</a:t>
            </a:r>
            <a:r>
              <a:rPr lang="en-US" altLang="en-US" dirty="0"/>
              <a:t> (</a:t>
            </a:r>
            <a:r>
              <a:rPr lang="en-US" altLang="en-US" dirty="0" err="1"/>
              <a:t>errore</a:t>
            </a:r>
            <a:r>
              <a:rPr lang="en-US" altLang="en-US" dirty="0"/>
              <a:t>) </a:t>
            </a:r>
            <a:r>
              <a:rPr lang="en-US" altLang="en-US" dirty="0" err="1"/>
              <a:t>che</a:t>
            </a:r>
            <a:r>
              <a:rPr lang="en-US" altLang="en-US" dirty="0"/>
              <a:t> </a:t>
            </a:r>
            <a:r>
              <a:rPr lang="en-US" altLang="en-US" dirty="0" err="1"/>
              <a:t>si</a:t>
            </a:r>
            <a:r>
              <a:rPr lang="en-US" altLang="en-US" dirty="0"/>
              <a:t> </a:t>
            </a:r>
            <a:r>
              <a:rPr lang="en-US" altLang="en-US" dirty="0" err="1"/>
              <a:t>sommano</a:t>
            </a:r>
            <a:r>
              <a:rPr lang="en-US" altLang="en-US" dirty="0"/>
              <a:t> a quelle </a:t>
            </a:r>
            <a:r>
              <a:rPr lang="en-US" altLang="en-US" dirty="0" err="1"/>
              <a:t>usuali</a:t>
            </a:r>
            <a:r>
              <a:rPr lang="en-US" altLang="en-US" dirty="0"/>
              <a:t> </a:t>
            </a:r>
            <a:r>
              <a:rPr lang="en-US" altLang="en-US" dirty="0" err="1"/>
              <a:t>delle</a:t>
            </a:r>
            <a:r>
              <a:rPr lang="en-US" altLang="en-US" dirty="0"/>
              <a:t> </a:t>
            </a:r>
            <a:r>
              <a:rPr lang="en-US" altLang="en-US" dirty="0" err="1"/>
              <a:t>indagini</a:t>
            </a:r>
            <a:r>
              <a:rPr lang="en-US" altLang="en-US" dirty="0"/>
              <a:t> </a:t>
            </a:r>
            <a:r>
              <a:rPr lang="en-US" altLang="en-US" dirty="0" err="1"/>
              <a:t>campionarie</a:t>
            </a:r>
            <a:r>
              <a:rPr lang="en-US" altLang="en-US" dirty="0"/>
              <a:t>:</a:t>
            </a:r>
          </a:p>
          <a:p>
            <a:r>
              <a:rPr lang="it-IT" b="1" dirty="0"/>
              <a:t>STRATEGICA</a:t>
            </a:r>
            <a:r>
              <a:rPr lang="it-IT" dirty="0"/>
              <a:t>: un individuo può fornire una risposta falsata al fine di influenzare la valutazione verso un determinato esito (p.e. se il rispondente pensa che il vero pagamento sarà in qualche misura determinato sulla base delle risposte)</a:t>
            </a:r>
          </a:p>
          <a:p>
            <a:r>
              <a:rPr lang="it-IT" b="1" dirty="0"/>
              <a:t>DA INFORMAZIONE</a:t>
            </a:r>
            <a:r>
              <a:rPr lang="it-IT" dirty="0"/>
              <a:t>: gli individui possono essere chiamati a fornire risposte su beni che conoscono poco o per nulla </a:t>
            </a:r>
          </a:p>
          <a:p>
            <a:r>
              <a:rPr lang="it-IT" b="1" dirty="0"/>
              <a:t>DA PUNTO INIZIALE</a:t>
            </a:r>
            <a:r>
              <a:rPr lang="it-IT" dirty="0"/>
              <a:t>: la scelta dell’offerta iniziale da sottoporre all’intervistato condiziona i risultati</a:t>
            </a:r>
          </a:p>
          <a:p>
            <a:r>
              <a:rPr lang="it-IT" b="1" dirty="0"/>
              <a:t>DA CONTESTO IPOTETICO</a:t>
            </a:r>
            <a:r>
              <a:rPr lang="it-IT" dirty="0"/>
              <a:t>: le opzioni presentate non riflettono necessariamente la realtà e, dato che l’intervistato non dovrà pagare gli importi dichiarati, le risposte possono rivelarsi poco ponderate </a:t>
            </a:r>
          </a:p>
          <a:p>
            <a:r>
              <a:rPr lang="it-IT" b="1" dirty="0"/>
              <a:t>DA ACCONDISCENDENZA</a:t>
            </a:r>
            <a:r>
              <a:rPr lang="it-IT" dirty="0"/>
              <a:t>: gli intervistati tendono ad acconsentire alla domanda dell’intervistatore dimostrando una falsa DAP </a:t>
            </a:r>
          </a:p>
          <a:p>
            <a:pPr eaLnBrk="1" hangingPunct="1">
              <a:lnSpc>
                <a:spcPct val="90000"/>
              </a:lnSpc>
              <a:buFont typeface="Wingdings" panose="05000000000000000000" pitchFamily="2" charset="2"/>
              <a:buNone/>
            </a:pPr>
            <a:endParaRPr lang="en-US" altLang="en-US" sz="2800" dirty="0"/>
          </a:p>
          <a:p>
            <a:pPr eaLnBrk="1" hangingPunct="1">
              <a:lnSpc>
                <a:spcPct val="90000"/>
              </a:lnSpc>
              <a:buFont typeface="Wingdings" panose="05000000000000000000" pitchFamily="2" charset="2"/>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animEffect transition="in" filter="wipe(left)">
                                      <p:cBhvr>
                                        <p:cTn id="7" dur="500"/>
                                        <p:tgtEl>
                                          <p:spTgt spid="257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7027">
                                            <p:txEl>
                                              <p:pRg st="1" end="1"/>
                                            </p:txEl>
                                          </p:spTgt>
                                        </p:tgtEl>
                                        <p:attrNameLst>
                                          <p:attrName>style.visibility</p:attrName>
                                        </p:attrNameLst>
                                      </p:cBhvr>
                                      <p:to>
                                        <p:strVal val="visible"/>
                                      </p:to>
                                    </p:set>
                                    <p:animEffect transition="in" filter="wipe(left)">
                                      <p:cBhvr>
                                        <p:cTn id="12" dur="500"/>
                                        <p:tgtEl>
                                          <p:spTgt spid="257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7027">
                                            <p:txEl>
                                              <p:pRg st="2" end="2"/>
                                            </p:txEl>
                                          </p:spTgt>
                                        </p:tgtEl>
                                        <p:attrNameLst>
                                          <p:attrName>style.visibility</p:attrName>
                                        </p:attrNameLst>
                                      </p:cBhvr>
                                      <p:to>
                                        <p:strVal val="visible"/>
                                      </p:to>
                                    </p:set>
                                    <p:animEffect transition="in" filter="wipe(left)">
                                      <p:cBhvr>
                                        <p:cTn id="17" dur="500"/>
                                        <p:tgtEl>
                                          <p:spTgt spid="257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7027">
                                            <p:txEl>
                                              <p:pRg st="3" end="3"/>
                                            </p:txEl>
                                          </p:spTgt>
                                        </p:tgtEl>
                                        <p:attrNameLst>
                                          <p:attrName>style.visibility</p:attrName>
                                        </p:attrNameLst>
                                      </p:cBhvr>
                                      <p:to>
                                        <p:strVal val="visible"/>
                                      </p:to>
                                    </p:set>
                                    <p:animEffect transition="in" filter="wipe(left)">
                                      <p:cBhvr>
                                        <p:cTn id="22" dur="500"/>
                                        <p:tgtEl>
                                          <p:spTgt spid="257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7027">
                                            <p:txEl>
                                              <p:pRg st="4" end="4"/>
                                            </p:txEl>
                                          </p:spTgt>
                                        </p:tgtEl>
                                        <p:attrNameLst>
                                          <p:attrName>style.visibility</p:attrName>
                                        </p:attrNameLst>
                                      </p:cBhvr>
                                      <p:to>
                                        <p:strVal val="visible"/>
                                      </p:to>
                                    </p:set>
                                    <p:animEffect transition="in" filter="wipe(left)">
                                      <p:cBhvr>
                                        <p:cTn id="27" dur="500"/>
                                        <p:tgtEl>
                                          <p:spTgt spid="2570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7027">
                                            <p:txEl>
                                              <p:pRg st="5" end="5"/>
                                            </p:txEl>
                                          </p:spTgt>
                                        </p:tgtEl>
                                        <p:attrNameLst>
                                          <p:attrName>style.visibility</p:attrName>
                                        </p:attrNameLst>
                                      </p:cBhvr>
                                      <p:to>
                                        <p:strVal val="visible"/>
                                      </p:to>
                                    </p:set>
                                    <p:animEffect transition="in" filter="wipe(left)">
                                      <p:cBhvr>
                                        <p:cTn id="32" dur="500"/>
                                        <p:tgtEl>
                                          <p:spTgt spid="257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63149A2-793B-494C-AC1B-42E197DD5D2C}"/>
              </a:ext>
            </a:extLst>
          </p:cNvPr>
          <p:cNvSpPr>
            <a:spLocks noGrp="1" noChangeArrowheads="1"/>
          </p:cNvSpPr>
          <p:nvPr>
            <p:ph type="title"/>
          </p:nvPr>
        </p:nvSpPr>
        <p:spPr>
          <a:xfrm>
            <a:off x="685800" y="609600"/>
            <a:ext cx="8001000" cy="533400"/>
          </a:xfrm>
        </p:spPr>
        <p:txBody>
          <a:bodyPr>
            <a:normAutofit fontScale="90000"/>
          </a:bodyPr>
          <a:lstStyle/>
          <a:p>
            <a:pPr eaLnBrk="1" hangingPunct="1"/>
            <a:r>
              <a:rPr lang="it-IT" altLang="en-US" b="1" dirty="0">
                <a:latin typeface="+mn-lt"/>
              </a:rPr>
              <a:t>L</a:t>
            </a:r>
            <a:r>
              <a:rPr lang="en-US" altLang="en-US" b="1" dirty="0">
                <a:latin typeface="+mn-lt"/>
              </a:rPr>
              <a:t>e </a:t>
            </a:r>
            <a:r>
              <a:rPr lang="en-US" altLang="en-US" b="1" dirty="0" err="1">
                <a:latin typeface="+mn-lt"/>
              </a:rPr>
              <a:t>principali</a:t>
            </a:r>
            <a:r>
              <a:rPr lang="en-US" altLang="en-US" b="1" dirty="0">
                <a:latin typeface="+mn-lt"/>
              </a:rPr>
              <a:t> </a:t>
            </a:r>
            <a:r>
              <a:rPr lang="en-US" altLang="en-US" b="1" dirty="0" err="1">
                <a:latin typeface="+mn-lt"/>
              </a:rPr>
              <a:t>criticità</a:t>
            </a:r>
            <a:endParaRPr lang="en-US" altLang="en-US" b="1" dirty="0">
              <a:latin typeface="+mn-lt"/>
            </a:endParaRPr>
          </a:p>
        </p:txBody>
      </p:sp>
      <p:sp>
        <p:nvSpPr>
          <p:cNvPr id="257027" name="Rectangle 3">
            <a:extLst>
              <a:ext uri="{FF2B5EF4-FFF2-40B4-BE49-F238E27FC236}">
                <a16:creationId xmlns:a16="http://schemas.microsoft.com/office/drawing/2014/main" id="{82BC81E4-1F86-4631-AC3C-5669AD6895C3}"/>
              </a:ext>
            </a:extLst>
          </p:cNvPr>
          <p:cNvSpPr>
            <a:spLocks noGrp="1" noChangeArrowheads="1"/>
          </p:cNvSpPr>
          <p:nvPr>
            <p:ph idx="1"/>
          </p:nvPr>
        </p:nvSpPr>
        <p:spPr>
          <a:xfrm>
            <a:off x="609600" y="1219200"/>
            <a:ext cx="7772400" cy="5105400"/>
          </a:xfrm>
        </p:spPr>
        <p:txBody>
          <a:bodyPr>
            <a:normAutofit/>
          </a:bodyPr>
          <a:lstStyle/>
          <a:p>
            <a:r>
              <a:rPr lang="it-IT" b="1" dirty="0"/>
              <a:t>effetto inclusione </a:t>
            </a:r>
            <a:r>
              <a:rPr lang="it-IT" dirty="0"/>
              <a:t>(</a:t>
            </a:r>
            <a:r>
              <a:rPr lang="it-IT" dirty="0" err="1"/>
              <a:t>embedding</a:t>
            </a:r>
            <a:r>
              <a:rPr lang="it-IT" dirty="0"/>
              <a:t> </a:t>
            </a:r>
            <a:r>
              <a:rPr lang="it-IT" dirty="0" err="1"/>
              <a:t>effect</a:t>
            </a:r>
            <a:r>
              <a:rPr lang="it-IT" dirty="0"/>
              <a:t>): il valore di un dato bene può variare in funzione del fatto che lo stesso venga valutato </a:t>
            </a:r>
            <a:r>
              <a:rPr lang="it-IT" b="1" dirty="0"/>
              <a:t>singolarmente</a:t>
            </a:r>
            <a:r>
              <a:rPr lang="it-IT" dirty="0"/>
              <a:t> o come </a:t>
            </a:r>
            <a:r>
              <a:rPr lang="it-IT" b="1" dirty="0"/>
              <a:t>parte</a:t>
            </a:r>
            <a:r>
              <a:rPr lang="it-IT" dirty="0"/>
              <a:t> di un bene complesso</a:t>
            </a:r>
          </a:p>
          <a:p>
            <a:r>
              <a:rPr lang="it-IT" b="1" dirty="0"/>
              <a:t>effetto sequenza</a:t>
            </a:r>
            <a:r>
              <a:rPr lang="it-IT" dirty="0"/>
              <a:t>:</a:t>
            </a:r>
            <a:r>
              <a:rPr lang="it-IT" b="1" dirty="0"/>
              <a:t> </a:t>
            </a:r>
            <a:r>
              <a:rPr lang="it-IT" dirty="0"/>
              <a:t>il valore del bene varia in funzione dell’ordine in cui vengono presentate le domande nel questionario (nel caso di più beni)</a:t>
            </a:r>
            <a:endParaRPr lang="en-US" altLang="en-US" sz="2800" dirty="0"/>
          </a:p>
          <a:p>
            <a:r>
              <a:rPr lang="en-US" altLang="en-US" b="1" dirty="0"/>
              <a:t>Mental accounting</a:t>
            </a:r>
            <a:r>
              <a:rPr lang="en-US" altLang="en-US" dirty="0"/>
              <a:t>:</a:t>
            </a:r>
            <a:r>
              <a:rPr lang="en-US" altLang="en-US" b="1" dirty="0"/>
              <a:t> </a:t>
            </a:r>
            <a:r>
              <a:rPr lang="en-US" altLang="en-US" dirty="0"/>
              <a:t>le </a:t>
            </a:r>
            <a:r>
              <a:rPr lang="en-US" altLang="en-US" dirty="0" err="1"/>
              <a:t>scelte</a:t>
            </a:r>
            <a:r>
              <a:rPr lang="en-US" altLang="en-US" dirty="0"/>
              <a:t> </a:t>
            </a:r>
            <a:r>
              <a:rPr lang="en-US" altLang="en-US" dirty="0" err="1"/>
              <a:t>finanziarie</a:t>
            </a:r>
            <a:r>
              <a:rPr lang="en-US" altLang="en-US" dirty="0"/>
              <a:t> </a:t>
            </a:r>
            <a:r>
              <a:rPr lang="en-US" altLang="en-US" dirty="0" err="1"/>
              <a:t>individuali</a:t>
            </a:r>
            <a:r>
              <a:rPr lang="en-US" altLang="en-US" dirty="0"/>
              <a:t> </a:t>
            </a:r>
            <a:r>
              <a:rPr lang="en-US" altLang="en-US" dirty="0" err="1"/>
              <a:t>dipendono</a:t>
            </a:r>
            <a:r>
              <a:rPr lang="en-US" altLang="en-US" dirty="0"/>
              <a:t> da una </a:t>
            </a:r>
            <a:r>
              <a:rPr lang="en-US" altLang="en-US" dirty="0" err="1"/>
              <a:t>contabilità</a:t>
            </a:r>
            <a:r>
              <a:rPr lang="en-US" altLang="en-US" dirty="0"/>
              <a:t> </a:t>
            </a:r>
            <a:r>
              <a:rPr lang="en-US" altLang="en-US" dirty="0" err="1"/>
              <a:t>mentale</a:t>
            </a:r>
            <a:r>
              <a:rPr lang="en-US" altLang="en-US" dirty="0"/>
              <a:t> </a:t>
            </a:r>
            <a:r>
              <a:rPr lang="en-US" altLang="en-US" dirty="0" err="1"/>
              <a:t>che</a:t>
            </a:r>
            <a:r>
              <a:rPr lang="en-US" altLang="en-US" dirty="0"/>
              <a:t> </a:t>
            </a:r>
            <a:r>
              <a:rPr lang="en-US" altLang="en-US" dirty="0" err="1"/>
              <a:t>talvolta</a:t>
            </a:r>
            <a:r>
              <a:rPr lang="en-US" altLang="en-US" dirty="0"/>
              <a:t> porta a </a:t>
            </a:r>
            <a:r>
              <a:rPr lang="en-US" altLang="en-US" dirty="0" err="1"/>
              <a:t>scelte</a:t>
            </a:r>
            <a:r>
              <a:rPr lang="en-US" altLang="en-US" dirty="0"/>
              <a:t> </a:t>
            </a:r>
            <a:r>
              <a:rPr lang="en-US" altLang="en-US" dirty="0" err="1"/>
              <a:t>irrazionali</a:t>
            </a:r>
            <a:endParaRPr lang="en-US" altLang="en-US" dirty="0"/>
          </a:p>
          <a:p>
            <a:pPr eaLnBrk="1" hangingPunct="1">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val="4010676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7D6EF8A-852B-48B5-8088-7B0A08C54A9C}"/>
              </a:ext>
            </a:extLst>
          </p:cNvPr>
          <p:cNvSpPr>
            <a:spLocks noGrp="1" noChangeArrowheads="1"/>
          </p:cNvSpPr>
          <p:nvPr>
            <p:ph type="title"/>
          </p:nvPr>
        </p:nvSpPr>
        <p:spPr>
          <a:xfrm>
            <a:off x="685800" y="609600"/>
            <a:ext cx="8001000" cy="533400"/>
          </a:xfrm>
        </p:spPr>
        <p:txBody>
          <a:bodyPr>
            <a:normAutofit fontScale="90000"/>
          </a:bodyPr>
          <a:lstStyle/>
          <a:p>
            <a:pPr eaLnBrk="1" hangingPunct="1"/>
            <a:r>
              <a:rPr lang="en-US" altLang="en-US" b="1" dirty="0">
                <a:latin typeface="+mn-lt"/>
              </a:rPr>
              <a:t>I </a:t>
            </a:r>
            <a:r>
              <a:rPr lang="en-US" altLang="en-US" b="1" dirty="0" err="1">
                <a:latin typeface="+mn-lt"/>
              </a:rPr>
              <a:t>principali</a:t>
            </a:r>
            <a:r>
              <a:rPr lang="en-US" altLang="en-US" b="1" dirty="0">
                <a:latin typeface="+mn-lt"/>
              </a:rPr>
              <a:t> </a:t>
            </a:r>
            <a:r>
              <a:rPr lang="en-US" altLang="en-US" b="1" dirty="0" err="1">
                <a:latin typeface="+mn-lt"/>
              </a:rPr>
              <a:t>vantaggi</a:t>
            </a:r>
            <a:r>
              <a:rPr lang="en-US" altLang="en-US" b="1" dirty="0">
                <a:latin typeface="+mn-lt"/>
              </a:rPr>
              <a:t> </a:t>
            </a:r>
            <a:br>
              <a:rPr lang="en-US" altLang="en-US" b="1" dirty="0">
                <a:latin typeface="+mn-lt"/>
              </a:rPr>
            </a:br>
            <a:r>
              <a:rPr lang="en-US" altLang="en-US" b="1" dirty="0" err="1">
                <a:latin typeface="+mn-lt"/>
              </a:rPr>
              <a:t>della</a:t>
            </a:r>
            <a:r>
              <a:rPr lang="en-US" altLang="en-US" b="1" dirty="0">
                <a:latin typeface="+mn-lt"/>
              </a:rPr>
              <a:t> </a:t>
            </a:r>
            <a:r>
              <a:rPr lang="en-US" altLang="en-US" b="1" dirty="0" err="1">
                <a:latin typeface="+mn-lt"/>
              </a:rPr>
              <a:t>valutazione</a:t>
            </a:r>
            <a:r>
              <a:rPr lang="en-US" altLang="en-US" b="1" dirty="0">
                <a:latin typeface="+mn-lt"/>
              </a:rPr>
              <a:t> </a:t>
            </a:r>
            <a:r>
              <a:rPr lang="en-US" altLang="en-US" b="1" dirty="0" err="1">
                <a:latin typeface="+mn-lt"/>
              </a:rPr>
              <a:t>contingente</a:t>
            </a:r>
            <a:endParaRPr lang="en-US" altLang="en-US" b="1" dirty="0">
              <a:latin typeface="+mn-lt"/>
            </a:endParaRPr>
          </a:p>
        </p:txBody>
      </p:sp>
      <p:sp>
        <p:nvSpPr>
          <p:cNvPr id="260099" name="Rectangle 3">
            <a:extLst>
              <a:ext uri="{FF2B5EF4-FFF2-40B4-BE49-F238E27FC236}">
                <a16:creationId xmlns:a16="http://schemas.microsoft.com/office/drawing/2014/main" id="{90FDE417-9EDB-4433-8A6C-89AD77D804F0}"/>
              </a:ext>
            </a:extLst>
          </p:cNvPr>
          <p:cNvSpPr>
            <a:spLocks noGrp="1" noChangeArrowheads="1"/>
          </p:cNvSpPr>
          <p:nvPr>
            <p:ph idx="1"/>
          </p:nvPr>
        </p:nvSpPr>
        <p:spPr>
          <a:xfrm>
            <a:off x="685800" y="1752600"/>
            <a:ext cx="7772400" cy="4648200"/>
          </a:xfrm>
        </p:spPr>
        <p:txBody>
          <a:bodyPr>
            <a:normAutofit/>
          </a:bodyPr>
          <a:lstStyle/>
          <a:p>
            <a:r>
              <a:rPr lang="it-IT" dirty="0"/>
              <a:t>E’ l’unico metodo che fornisce una stima del </a:t>
            </a:r>
            <a:r>
              <a:rPr lang="it-IT" b="1" dirty="0"/>
              <a:t>valore di non-uso</a:t>
            </a:r>
          </a:p>
          <a:p>
            <a:r>
              <a:rPr lang="en-US" altLang="en-US" dirty="0"/>
              <a:t>Non </a:t>
            </a:r>
            <a:r>
              <a:rPr lang="en-US" altLang="en-US" dirty="0" err="1"/>
              <a:t>richiede</a:t>
            </a:r>
            <a:r>
              <a:rPr lang="en-US" altLang="en-US" dirty="0"/>
              <a:t> </a:t>
            </a:r>
            <a:r>
              <a:rPr lang="en-US" altLang="en-US" dirty="0" err="1"/>
              <a:t>l’osservazione</a:t>
            </a:r>
            <a:r>
              <a:rPr lang="en-US" altLang="en-US" dirty="0"/>
              <a:t> di </a:t>
            </a:r>
            <a:r>
              <a:rPr lang="en-US" altLang="en-US" dirty="0" err="1"/>
              <a:t>alcun</a:t>
            </a:r>
            <a:r>
              <a:rPr lang="en-US" altLang="en-US" dirty="0"/>
              <a:t> </a:t>
            </a:r>
            <a:r>
              <a:rPr lang="en-US" altLang="en-US" dirty="0" err="1"/>
              <a:t>comportamento</a:t>
            </a:r>
            <a:r>
              <a:rPr lang="en-US" altLang="en-US" dirty="0"/>
              <a:t> in </a:t>
            </a:r>
            <a:r>
              <a:rPr lang="en-US" altLang="en-US" dirty="0" err="1"/>
              <a:t>qualunque</a:t>
            </a:r>
            <a:r>
              <a:rPr lang="en-US" altLang="en-US" dirty="0"/>
              <a:t> </a:t>
            </a:r>
            <a:r>
              <a:rPr lang="en-US" altLang="en-US" dirty="0" err="1"/>
              <a:t>tipo</a:t>
            </a:r>
            <a:r>
              <a:rPr lang="en-US" altLang="en-US" dirty="0"/>
              <a:t> di </a:t>
            </a:r>
            <a:r>
              <a:rPr lang="en-US" altLang="en-US" dirty="0" err="1"/>
              <a:t>mercato</a:t>
            </a:r>
            <a:r>
              <a:rPr lang="en-US" altLang="en-US" dirty="0"/>
              <a:t> </a:t>
            </a:r>
            <a:r>
              <a:rPr lang="en-US" altLang="en-US" dirty="0" err="1"/>
              <a:t>reale</a:t>
            </a:r>
            <a:endParaRPr lang="en-US" altLang="en-US" dirty="0"/>
          </a:p>
          <a:p>
            <a:r>
              <a:rPr lang="it-IT" dirty="0"/>
              <a:t>E’ quindi adattabile sostanzialmente a </a:t>
            </a:r>
            <a:r>
              <a:rPr lang="it-IT" b="1" dirty="0"/>
              <a:t>tutte le circostanze</a:t>
            </a:r>
            <a:r>
              <a:rPr lang="it-IT" dirty="0"/>
              <a:t> e a </a:t>
            </a:r>
            <a:r>
              <a:rPr lang="it-IT" b="1" dirty="0"/>
              <a:t>tutti i tipi di beni</a:t>
            </a:r>
          </a:p>
          <a:p>
            <a:pPr marL="0" indent="0" eaLnBrk="1" hangingPunct="1">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wipe(left)">
                                      <p:cBhvr>
                                        <p:cTn id="7" dur="500"/>
                                        <p:tgtEl>
                                          <p:spTgt spid="260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0099">
                                            <p:txEl>
                                              <p:pRg st="1" end="1"/>
                                            </p:txEl>
                                          </p:spTgt>
                                        </p:tgtEl>
                                        <p:attrNameLst>
                                          <p:attrName>style.visibility</p:attrName>
                                        </p:attrNameLst>
                                      </p:cBhvr>
                                      <p:to>
                                        <p:strVal val="visible"/>
                                      </p:to>
                                    </p:set>
                                    <p:animEffect transition="in" filter="wipe(left)">
                                      <p:cBhvr>
                                        <p:cTn id="12" dur="500"/>
                                        <p:tgtEl>
                                          <p:spTgt spid="260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0099">
                                            <p:txEl>
                                              <p:pRg st="2" end="2"/>
                                            </p:txEl>
                                          </p:spTgt>
                                        </p:tgtEl>
                                        <p:attrNameLst>
                                          <p:attrName>style.visibility</p:attrName>
                                        </p:attrNameLst>
                                      </p:cBhvr>
                                      <p:to>
                                        <p:strVal val="visible"/>
                                      </p:to>
                                    </p:set>
                                    <p:animEffect transition="in" filter="wipe(left)">
                                      <p:cBhvr>
                                        <p:cTn id="17" dur="500"/>
                                        <p:tgtEl>
                                          <p:spTgt spid="260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7D6EF8A-852B-48B5-8088-7B0A08C54A9C}"/>
              </a:ext>
            </a:extLst>
          </p:cNvPr>
          <p:cNvSpPr>
            <a:spLocks noGrp="1" noChangeArrowheads="1"/>
          </p:cNvSpPr>
          <p:nvPr>
            <p:ph type="title"/>
          </p:nvPr>
        </p:nvSpPr>
        <p:spPr>
          <a:xfrm>
            <a:off x="685800" y="609600"/>
            <a:ext cx="8001000" cy="533400"/>
          </a:xfrm>
        </p:spPr>
        <p:txBody>
          <a:bodyPr>
            <a:normAutofit fontScale="90000"/>
          </a:bodyPr>
          <a:lstStyle/>
          <a:p>
            <a:pPr eaLnBrk="1" hangingPunct="1"/>
            <a:r>
              <a:rPr lang="en-US" altLang="en-US" b="1" dirty="0">
                <a:latin typeface="+mn-lt"/>
              </a:rPr>
              <a:t>I </a:t>
            </a:r>
            <a:r>
              <a:rPr lang="en-US" altLang="en-US" b="1" dirty="0" err="1">
                <a:latin typeface="+mn-lt"/>
              </a:rPr>
              <a:t>principali</a:t>
            </a:r>
            <a:r>
              <a:rPr lang="en-US" altLang="en-US" b="1" dirty="0">
                <a:latin typeface="+mn-lt"/>
              </a:rPr>
              <a:t> </a:t>
            </a:r>
            <a:r>
              <a:rPr lang="en-US" altLang="en-US" b="1" dirty="0" err="1">
                <a:latin typeface="+mn-lt"/>
              </a:rPr>
              <a:t>svantaggi</a:t>
            </a:r>
            <a:r>
              <a:rPr lang="en-US" altLang="en-US" b="1" dirty="0">
                <a:latin typeface="+mn-lt"/>
              </a:rPr>
              <a:t> </a:t>
            </a:r>
            <a:br>
              <a:rPr lang="en-US" altLang="en-US" b="1" dirty="0">
                <a:latin typeface="+mn-lt"/>
              </a:rPr>
            </a:br>
            <a:r>
              <a:rPr lang="en-US" altLang="en-US" b="1" dirty="0" err="1">
                <a:latin typeface="+mn-lt"/>
              </a:rPr>
              <a:t>della</a:t>
            </a:r>
            <a:r>
              <a:rPr lang="en-US" altLang="en-US" b="1" dirty="0">
                <a:latin typeface="+mn-lt"/>
              </a:rPr>
              <a:t> </a:t>
            </a:r>
            <a:r>
              <a:rPr lang="en-US" altLang="en-US" b="1" dirty="0" err="1">
                <a:latin typeface="+mn-lt"/>
              </a:rPr>
              <a:t>valutazione</a:t>
            </a:r>
            <a:r>
              <a:rPr lang="en-US" altLang="en-US" b="1" dirty="0">
                <a:latin typeface="+mn-lt"/>
              </a:rPr>
              <a:t> </a:t>
            </a:r>
            <a:r>
              <a:rPr lang="en-US" altLang="en-US" b="1" dirty="0" err="1">
                <a:latin typeface="+mn-lt"/>
              </a:rPr>
              <a:t>contingente</a:t>
            </a:r>
            <a:endParaRPr lang="en-US" altLang="en-US" b="1" dirty="0">
              <a:latin typeface="+mn-lt"/>
            </a:endParaRPr>
          </a:p>
        </p:txBody>
      </p:sp>
      <p:sp>
        <p:nvSpPr>
          <p:cNvPr id="260099" name="Rectangle 3">
            <a:extLst>
              <a:ext uri="{FF2B5EF4-FFF2-40B4-BE49-F238E27FC236}">
                <a16:creationId xmlns:a16="http://schemas.microsoft.com/office/drawing/2014/main" id="{90FDE417-9EDB-4433-8A6C-89AD77D804F0}"/>
              </a:ext>
            </a:extLst>
          </p:cNvPr>
          <p:cNvSpPr>
            <a:spLocks noGrp="1" noChangeArrowheads="1"/>
          </p:cNvSpPr>
          <p:nvPr>
            <p:ph idx="1"/>
          </p:nvPr>
        </p:nvSpPr>
        <p:spPr>
          <a:xfrm>
            <a:off x="685800" y="1752600"/>
            <a:ext cx="7772400" cy="4648200"/>
          </a:xfrm>
        </p:spPr>
        <p:txBody>
          <a:bodyPr>
            <a:normAutofit/>
          </a:bodyPr>
          <a:lstStyle/>
          <a:p>
            <a:r>
              <a:rPr lang="en-US" altLang="en-US" dirty="0"/>
              <a:t>E’ </a:t>
            </a:r>
            <a:r>
              <a:rPr lang="en-US" altLang="en-US" dirty="0" err="1"/>
              <a:t>tutto</a:t>
            </a:r>
            <a:r>
              <a:rPr lang="en-US" altLang="en-US" dirty="0"/>
              <a:t> </a:t>
            </a:r>
            <a:r>
              <a:rPr lang="en-US" altLang="en-US" b="1" dirty="0" err="1"/>
              <a:t>ipotetico</a:t>
            </a:r>
            <a:r>
              <a:rPr lang="en-US" altLang="en-US" b="1" dirty="0"/>
              <a:t> </a:t>
            </a:r>
            <a:r>
              <a:rPr lang="en-US" altLang="en-US" dirty="0" err="1"/>
              <a:t>perché</a:t>
            </a:r>
            <a:r>
              <a:rPr lang="en-US" altLang="en-US" dirty="0"/>
              <a:t> non </a:t>
            </a:r>
            <a:r>
              <a:rPr lang="en-US" altLang="en-US" dirty="0" err="1"/>
              <a:t>si</a:t>
            </a:r>
            <a:r>
              <a:rPr lang="en-US" altLang="en-US" dirty="0"/>
              <a:t> </a:t>
            </a:r>
            <a:r>
              <a:rPr lang="en-US" altLang="en-US" dirty="0" err="1"/>
              <a:t>osserva</a:t>
            </a:r>
            <a:r>
              <a:rPr lang="en-US" altLang="en-US" dirty="0"/>
              <a:t> </a:t>
            </a:r>
            <a:r>
              <a:rPr lang="en-US" altLang="en-US" dirty="0" err="1"/>
              <a:t>alcun</a:t>
            </a:r>
            <a:r>
              <a:rPr lang="en-US" altLang="en-US" dirty="0"/>
              <a:t> </a:t>
            </a:r>
            <a:r>
              <a:rPr lang="en-US" altLang="en-US" dirty="0" err="1"/>
              <a:t>comportamento</a:t>
            </a:r>
            <a:r>
              <a:rPr lang="en-US" altLang="en-US" dirty="0"/>
              <a:t> </a:t>
            </a:r>
            <a:r>
              <a:rPr lang="en-US" altLang="en-US" dirty="0" err="1"/>
              <a:t>effettivo</a:t>
            </a:r>
            <a:endParaRPr lang="en-US" altLang="en-US" b="1" dirty="0"/>
          </a:p>
          <a:p>
            <a:r>
              <a:rPr lang="en-US" altLang="en-US" dirty="0" err="1"/>
              <a:t>Richiede</a:t>
            </a:r>
            <a:r>
              <a:rPr lang="en-US" altLang="en-US" dirty="0"/>
              <a:t> </a:t>
            </a:r>
            <a:r>
              <a:rPr lang="en-US" altLang="en-US" dirty="0" err="1"/>
              <a:t>metodi</a:t>
            </a:r>
            <a:r>
              <a:rPr lang="en-US" altLang="en-US" dirty="0"/>
              <a:t> </a:t>
            </a:r>
            <a:r>
              <a:rPr lang="en-US" altLang="en-US" dirty="0" err="1"/>
              <a:t>econometrici</a:t>
            </a:r>
            <a:r>
              <a:rPr lang="en-US" altLang="en-US" dirty="0"/>
              <a:t> </a:t>
            </a:r>
            <a:r>
              <a:rPr lang="en-US" altLang="en-US" b="1" dirty="0" err="1"/>
              <a:t>complessi</a:t>
            </a:r>
            <a:r>
              <a:rPr lang="en-US" altLang="en-US" dirty="0"/>
              <a:t> per </a:t>
            </a:r>
            <a:r>
              <a:rPr lang="en-US" altLang="en-US" dirty="0" err="1"/>
              <a:t>passare</a:t>
            </a:r>
            <a:r>
              <a:rPr lang="en-US" altLang="en-US" dirty="0"/>
              <a:t> </a:t>
            </a:r>
            <a:r>
              <a:rPr lang="en-US" altLang="en-US" dirty="0" err="1"/>
              <a:t>dalle</a:t>
            </a:r>
            <a:r>
              <a:rPr lang="en-US" altLang="en-US" dirty="0"/>
              <a:t> </a:t>
            </a:r>
            <a:r>
              <a:rPr lang="en-US" altLang="en-US" dirty="0" err="1"/>
              <a:t>risposte</a:t>
            </a:r>
            <a:r>
              <a:rPr lang="en-US" altLang="en-US" dirty="0"/>
              <a:t> del </a:t>
            </a:r>
            <a:r>
              <a:rPr lang="en-US" altLang="en-US" dirty="0" err="1"/>
              <a:t>questionario</a:t>
            </a:r>
            <a:r>
              <a:rPr lang="en-US" altLang="en-US" dirty="0"/>
              <a:t> ad una </a:t>
            </a:r>
            <a:r>
              <a:rPr lang="en-US" altLang="en-US" dirty="0" err="1"/>
              <a:t>curva</a:t>
            </a:r>
            <a:r>
              <a:rPr lang="en-US" altLang="en-US" dirty="0"/>
              <a:t> di </a:t>
            </a:r>
            <a:r>
              <a:rPr lang="en-US" altLang="en-US" dirty="0" err="1"/>
              <a:t>domanda</a:t>
            </a:r>
            <a:endParaRPr lang="en-US" altLang="en-US" dirty="0"/>
          </a:p>
          <a:p>
            <a:r>
              <a:rPr lang="en-US" altLang="en-US" dirty="0" err="1"/>
              <a:t>Diversi</a:t>
            </a:r>
            <a:r>
              <a:rPr lang="en-US" altLang="en-US" dirty="0"/>
              <a:t> </a:t>
            </a:r>
            <a:r>
              <a:rPr lang="en-US" altLang="en-US" dirty="0" err="1"/>
              <a:t>studi</a:t>
            </a:r>
            <a:r>
              <a:rPr lang="en-US" altLang="en-US" dirty="0"/>
              <a:t> </a:t>
            </a:r>
            <a:r>
              <a:rPr lang="en-US" altLang="en-US" dirty="0" err="1"/>
              <a:t>hanno</a:t>
            </a:r>
            <a:r>
              <a:rPr lang="en-US" altLang="en-US" dirty="0"/>
              <a:t> </a:t>
            </a:r>
            <a:r>
              <a:rPr lang="en-US" altLang="en-US" dirty="0" err="1"/>
              <a:t>evidenziato</a:t>
            </a:r>
            <a:r>
              <a:rPr lang="en-US" altLang="en-US" dirty="0"/>
              <a:t> </a:t>
            </a:r>
            <a:r>
              <a:rPr lang="en-US" altLang="en-US" dirty="0" err="1"/>
              <a:t>che</a:t>
            </a:r>
            <a:r>
              <a:rPr lang="en-US" altLang="en-US" dirty="0"/>
              <a:t> la </a:t>
            </a:r>
            <a:r>
              <a:rPr lang="en-US" altLang="en-US" dirty="0" err="1"/>
              <a:t>valutazione</a:t>
            </a:r>
            <a:r>
              <a:rPr lang="en-US" altLang="en-US" dirty="0"/>
              <a:t> </a:t>
            </a:r>
            <a:r>
              <a:rPr lang="en-US" altLang="en-US" dirty="0" err="1"/>
              <a:t>contingente</a:t>
            </a:r>
            <a:r>
              <a:rPr lang="en-US" altLang="en-US" dirty="0"/>
              <a:t> </a:t>
            </a:r>
            <a:r>
              <a:rPr lang="en-US" altLang="en-US" dirty="0" err="1"/>
              <a:t>tende</a:t>
            </a:r>
            <a:r>
              <a:rPr lang="en-US" altLang="en-US" dirty="0"/>
              <a:t> a </a:t>
            </a:r>
            <a:r>
              <a:rPr lang="en-US" altLang="en-US" b="1" dirty="0" err="1"/>
              <a:t>sovrastimare</a:t>
            </a:r>
            <a:r>
              <a:rPr lang="en-US" altLang="en-US" b="1" dirty="0"/>
              <a:t> la DAP</a:t>
            </a:r>
          </a:p>
          <a:p>
            <a:r>
              <a:rPr lang="en-US" altLang="en-US" dirty="0"/>
              <a:t>Le </a:t>
            </a:r>
            <a:r>
              <a:rPr lang="en-US" altLang="en-US" dirty="0" err="1"/>
              <a:t>stime</a:t>
            </a:r>
            <a:r>
              <a:rPr lang="en-US" altLang="en-US" dirty="0"/>
              <a:t> </a:t>
            </a:r>
            <a:r>
              <a:rPr lang="en-US" altLang="en-US" dirty="0" err="1"/>
              <a:t>basate</a:t>
            </a:r>
            <a:r>
              <a:rPr lang="en-US" altLang="en-US" dirty="0"/>
              <a:t> </a:t>
            </a:r>
            <a:r>
              <a:rPr lang="en-US" altLang="en-US" dirty="0" err="1"/>
              <a:t>su</a:t>
            </a:r>
            <a:r>
              <a:rPr lang="en-US" altLang="en-US" dirty="0"/>
              <a:t> DAP e DAA </a:t>
            </a:r>
            <a:r>
              <a:rPr lang="en-US" altLang="en-US" dirty="0" err="1"/>
              <a:t>forniscono</a:t>
            </a:r>
            <a:r>
              <a:rPr lang="en-US" altLang="en-US" dirty="0"/>
              <a:t> </a:t>
            </a:r>
            <a:r>
              <a:rPr lang="en-US" altLang="en-US" dirty="0" err="1"/>
              <a:t>generalmente</a:t>
            </a:r>
            <a:r>
              <a:rPr lang="en-US" altLang="en-US" dirty="0"/>
              <a:t> </a:t>
            </a:r>
            <a:r>
              <a:rPr lang="en-US" altLang="en-US" dirty="0" err="1"/>
              <a:t>risultati</a:t>
            </a:r>
            <a:r>
              <a:rPr lang="en-US" altLang="en-US" dirty="0"/>
              <a:t> </a:t>
            </a:r>
            <a:r>
              <a:rPr lang="en-US" altLang="en-US" dirty="0" err="1"/>
              <a:t>diversi</a:t>
            </a:r>
            <a:endParaRPr lang="en-US" altLang="en-US" dirty="0"/>
          </a:p>
        </p:txBody>
      </p:sp>
    </p:spTree>
    <p:extLst>
      <p:ext uri="{BB962C8B-B14F-4D97-AF65-F5344CB8AC3E}">
        <p14:creationId xmlns:p14="http://schemas.microsoft.com/office/powerpoint/2010/main" val="130450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wipe(left)">
                                      <p:cBhvr>
                                        <p:cTn id="7" dur="500"/>
                                        <p:tgtEl>
                                          <p:spTgt spid="260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0099">
                                            <p:txEl>
                                              <p:pRg st="1" end="1"/>
                                            </p:txEl>
                                          </p:spTgt>
                                        </p:tgtEl>
                                        <p:attrNameLst>
                                          <p:attrName>style.visibility</p:attrName>
                                        </p:attrNameLst>
                                      </p:cBhvr>
                                      <p:to>
                                        <p:strVal val="visible"/>
                                      </p:to>
                                    </p:set>
                                    <p:animEffect transition="in" filter="wipe(left)">
                                      <p:cBhvr>
                                        <p:cTn id="12" dur="500"/>
                                        <p:tgtEl>
                                          <p:spTgt spid="260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A41E428-87A8-4B35-A7AD-010CF6914BA2}"/>
              </a:ext>
            </a:extLst>
          </p:cNvPr>
          <p:cNvSpPr>
            <a:spLocks noGrp="1" noChangeArrowheads="1"/>
          </p:cNvSpPr>
          <p:nvPr>
            <p:ph type="title"/>
          </p:nvPr>
        </p:nvSpPr>
        <p:spPr>
          <a:xfrm>
            <a:off x="685800" y="838200"/>
            <a:ext cx="8001000" cy="533400"/>
          </a:xfrm>
        </p:spPr>
        <p:txBody>
          <a:bodyPr>
            <a:normAutofit fontScale="90000"/>
          </a:bodyPr>
          <a:lstStyle/>
          <a:p>
            <a:r>
              <a:rPr lang="en-US" altLang="en-US" b="1" dirty="0" err="1">
                <a:latin typeface="+mn-lt"/>
              </a:rPr>
              <a:t>Altri</a:t>
            </a:r>
            <a:r>
              <a:rPr lang="en-US" altLang="en-US" b="1" dirty="0">
                <a:latin typeface="+mn-lt"/>
              </a:rPr>
              <a:t> </a:t>
            </a:r>
            <a:r>
              <a:rPr lang="en-US" altLang="en-US" b="1" dirty="0" err="1">
                <a:latin typeface="+mn-lt"/>
              </a:rPr>
              <a:t>punti</a:t>
            </a:r>
            <a:r>
              <a:rPr lang="en-US" altLang="en-US" b="1" dirty="0">
                <a:latin typeface="+mn-lt"/>
              </a:rPr>
              <a:t> </a:t>
            </a:r>
            <a:r>
              <a:rPr lang="en-US" altLang="en-US" b="1" dirty="0" err="1">
                <a:latin typeface="+mn-lt"/>
              </a:rPr>
              <a:t>critici</a:t>
            </a:r>
            <a:r>
              <a:rPr lang="en-US" altLang="en-US" b="1" dirty="0">
                <a:latin typeface="+mn-lt"/>
              </a:rPr>
              <a:t>…</a:t>
            </a:r>
          </a:p>
        </p:txBody>
      </p:sp>
      <p:sp>
        <p:nvSpPr>
          <p:cNvPr id="266243" name="Rectangle 3">
            <a:extLst>
              <a:ext uri="{FF2B5EF4-FFF2-40B4-BE49-F238E27FC236}">
                <a16:creationId xmlns:a16="http://schemas.microsoft.com/office/drawing/2014/main" id="{E82EA3BC-AC8B-4183-ABE2-55FCB7B561F5}"/>
              </a:ext>
            </a:extLst>
          </p:cNvPr>
          <p:cNvSpPr>
            <a:spLocks noGrp="1" noChangeArrowheads="1"/>
          </p:cNvSpPr>
          <p:nvPr>
            <p:ph idx="1"/>
          </p:nvPr>
        </p:nvSpPr>
        <p:spPr>
          <a:xfrm>
            <a:off x="762000" y="1981200"/>
            <a:ext cx="7772400" cy="4648200"/>
          </a:xfrm>
        </p:spPr>
        <p:txBody>
          <a:bodyPr>
            <a:normAutofit/>
          </a:bodyPr>
          <a:lstStyle/>
          <a:p>
            <a:pPr eaLnBrk="1" hangingPunct="1"/>
            <a:r>
              <a:rPr lang="en-US" altLang="en-US" dirty="0"/>
              <a:t>E’ </a:t>
            </a:r>
            <a:r>
              <a:rPr lang="en-US" altLang="en-US" dirty="0" err="1"/>
              <a:t>l’opinione</a:t>
            </a:r>
            <a:r>
              <a:rPr lang="en-US" altLang="en-US" dirty="0"/>
              <a:t> </a:t>
            </a:r>
            <a:r>
              <a:rPr lang="en-US" altLang="en-US" b="1" dirty="0" err="1"/>
              <a:t>umana</a:t>
            </a:r>
            <a:r>
              <a:rPr lang="en-US" altLang="en-US" dirty="0"/>
              <a:t> </a:t>
            </a:r>
            <a:r>
              <a:rPr lang="en-US" altLang="en-US" dirty="0" err="1"/>
              <a:t>l’unica</a:t>
            </a:r>
            <a:r>
              <a:rPr lang="en-US" altLang="en-US" dirty="0"/>
              <a:t> a </a:t>
            </a:r>
            <a:r>
              <a:rPr lang="en-US" altLang="en-US" dirty="0" err="1"/>
              <a:t>essere</a:t>
            </a:r>
            <a:r>
              <a:rPr lang="en-US" altLang="en-US" dirty="0"/>
              <a:t> </a:t>
            </a:r>
            <a:r>
              <a:rPr lang="en-US" altLang="en-US" dirty="0" err="1"/>
              <a:t>importante</a:t>
            </a:r>
            <a:r>
              <a:rPr lang="en-US" altLang="en-US" dirty="0"/>
              <a:t>?</a:t>
            </a:r>
          </a:p>
          <a:p>
            <a:pPr eaLnBrk="1" hangingPunct="1"/>
            <a:r>
              <a:rPr lang="en-US" altLang="en-US" dirty="0" err="1"/>
              <a:t>Perché</a:t>
            </a:r>
            <a:r>
              <a:rPr lang="en-US" altLang="en-US" dirty="0"/>
              <a:t> non </a:t>
            </a:r>
            <a:r>
              <a:rPr lang="en-US" altLang="en-US" dirty="0" err="1"/>
              <a:t>chiediamo</a:t>
            </a:r>
            <a:r>
              <a:rPr lang="en-US" altLang="en-US" dirty="0"/>
              <a:t> solo </a:t>
            </a:r>
            <a:r>
              <a:rPr lang="en-US" altLang="en-US" dirty="0" err="1"/>
              <a:t>agli</a:t>
            </a:r>
            <a:r>
              <a:rPr lang="en-US" altLang="en-US" dirty="0"/>
              <a:t> </a:t>
            </a:r>
            <a:r>
              <a:rPr lang="en-US" altLang="en-US" b="1" dirty="0" err="1"/>
              <a:t>esperti</a:t>
            </a:r>
            <a:r>
              <a:rPr lang="en-US" altLang="en-US" dirty="0"/>
              <a:t>, </a:t>
            </a:r>
            <a:r>
              <a:rPr lang="en-US" altLang="en-US" dirty="0" err="1"/>
              <a:t>invece</a:t>
            </a:r>
            <a:r>
              <a:rPr lang="en-US" altLang="en-US" dirty="0"/>
              <a:t> di </a:t>
            </a:r>
            <a:r>
              <a:rPr lang="en-US" altLang="en-US" dirty="0" err="1"/>
              <a:t>chiedere</a:t>
            </a:r>
            <a:r>
              <a:rPr lang="en-US" altLang="en-US" dirty="0"/>
              <a:t> a </a:t>
            </a:r>
            <a:r>
              <a:rPr lang="en-US" altLang="en-US" dirty="0" err="1"/>
              <a:t>tutti</a:t>
            </a:r>
            <a:r>
              <a:rPr lang="en-US" altLang="en-US" dirty="0"/>
              <a:t>?</a:t>
            </a:r>
          </a:p>
          <a:p>
            <a:r>
              <a:rPr lang="en-US" altLang="en-US" dirty="0"/>
              <a:t>La DAP </a:t>
            </a:r>
            <a:r>
              <a:rPr lang="en-US" altLang="en-US" dirty="0" err="1"/>
              <a:t>dipende</a:t>
            </a:r>
            <a:r>
              <a:rPr lang="en-US" altLang="en-US" dirty="0"/>
              <a:t> non solo da </a:t>
            </a:r>
            <a:r>
              <a:rPr lang="en-US" altLang="en-US" dirty="0" err="1"/>
              <a:t>quanto</a:t>
            </a:r>
            <a:r>
              <a:rPr lang="en-US" altLang="en-US" dirty="0"/>
              <a:t> un </a:t>
            </a:r>
            <a:r>
              <a:rPr lang="en-US" altLang="en-US" dirty="0" err="1"/>
              <a:t>consumatore</a:t>
            </a:r>
            <a:r>
              <a:rPr lang="en-US" altLang="en-US" dirty="0"/>
              <a:t> </a:t>
            </a:r>
            <a:r>
              <a:rPr lang="en-US" altLang="en-US" dirty="0" err="1"/>
              <a:t>gradisce</a:t>
            </a:r>
            <a:r>
              <a:rPr lang="en-US" altLang="en-US" dirty="0"/>
              <a:t>/ha </a:t>
            </a:r>
            <a:r>
              <a:rPr lang="en-US" altLang="en-US" dirty="0" err="1"/>
              <a:t>bisogno</a:t>
            </a:r>
            <a:r>
              <a:rPr lang="en-US" altLang="en-US" dirty="0"/>
              <a:t> di un bene: la DAP </a:t>
            </a:r>
            <a:r>
              <a:rPr lang="en-US" altLang="en-US" dirty="0" err="1"/>
              <a:t>dipende</a:t>
            </a:r>
            <a:r>
              <a:rPr lang="en-US" altLang="en-US" dirty="0"/>
              <a:t> in </a:t>
            </a:r>
            <a:r>
              <a:rPr lang="en-US" altLang="en-US" dirty="0" err="1"/>
              <a:t>misura</a:t>
            </a:r>
            <a:r>
              <a:rPr lang="en-US" altLang="en-US" dirty="0"/>
              <a:t> </a:t>
            </a:r>
            <a:r>
              <a:rPr lang="en-US" altLang="en-US" dirty="0" err="1"/>
              <a:t>sostanziale</a:t>
            </a:r>
            <a:r>
              <a:rPr lang="en-US" altLang="en-US" dirty="0"/>
              <a:t> </a:t>
            </a:r>
            <a:r>
              <a:rPr lang="en-US" altLang="en-US" dirty="0" err="1"/>
              <a:t>dalla</a:t>
            </a:r>
            <a:r>
              <a:rPr lang="en-US" altLang="en-US" dirty="0"/>
              <a:t> </a:t>
            </a:r>
            <a:r>
              <a:rPr lang="en-US" altLang="en-US" dirty="0" err="1"/>
              <a:t>possibilità</a:t>
            </a:r>
            <a:r>
              <a:rPr lang="en-US" altLang="en-US" dirty="0"/>
              <a:t> di </a:t>
            </a:r>
            <a:r>
              <a:rPr lang="en-US" altLang="en-US" dirty="0" err="1"/>
              <a:t>pagare</a:t>
            </a:r>
            <a:endParaRPr lang="en-US" altLang="en-US" u="sng" dirty="0"/>
          </a:p>
          <a:p>
            <a:r>
              <a:rPr lang="en-US" altLang="en-US" dirty="0"/>
              <a:t>Il </a:t>
            </a:r>
            <a:r>
              <a:rPr lang="en-US" altLang="en-US" dirty="0" err="1"/>
              <a:t>valore</a:t>
            </a:r>
            <a:r>
              <a:rPr lang="en-US" altLang="en-US" dirty="0"/>
              <a:t> </a:t>
            </a:r>
            <a:r>
              <a:rPr lang="en-US" altLang="en-US" dirty="0" err="1"/>
              <a:t>dei</a:t>
            </a:r>
            <a:r>
              <a:rPr lang="en-US" altLang="en-US" dirty="0"/>
              <a:t> </a:t>
            </a:r>
            <a:r>
              <a:rPr lang="en-US" altLang="en-US" dirty="0" err="1"/>
              <a:t>beni</a:t>
            </a:r>
            <a:r>
              <a:rPr lang="en-US" altLang="en-US" dirty="0"/>
              <a:t>/</a:t>
            </a:r>
            <a:r>
              <a:rPr lang="en-US" altLang="en-US" dirty="0" err="1"/>
              <a:t>servizi</a:t>
            </a:r>
            <a:r>
              <a:rPr lang="en-US" altLang="en-US" dirty="0"/>
              <a:t> </a:t>
            </a:r>
            <a:r>
              <a:rPr lang="en-US" altLang="en-US" dirty="0" err="1"/>
              <a:t>ambientali</a:t>
            </a:r>
            <a:r>
              <a:rPr lang="en-US" altLang="en-US" dirty="0"/>
              <a:t> è </a:t>
            </a:r>
            <a:r>
              <a:rPr lang="en-US" altLang="en-US" dirty="0" err="1"/>
              <a:t>funzione</a:t>
            </a:r>
            <a:r>
              <a:rPr lang="en-US" altLang="en-US" dirty="0"/>
              <a:t> del </a:t>
            </a:r>
            <a:r>
              <a:rPr lang="en-US" altLang="en-US" dirty="0" err="1"/>
              <a:t>reddito</a:t>
            </a:r>
            <a:r>
              <a:rPr lang="en-US" altLang="en-US" dirty="0"/>
              <a:t>: se cambia la </a:t>
            </a:r>
            <a:r>
              <a:rPr lang="en-US" altLang="en-US" dirty="0" err="1"/>
              <a:t>distribuzione</a:t>
            </a:r>
            <a:r>
              <a:rPr lang="en-US" altLang="en-US" dirty="0"/>
              <a:t> del </a:t>
            </a:r>
            <a:r>
              <a:rPr lang="en-US" altLang="en-US" dirty="0" err="1"/>
              <a:t>reddito</a:t>
            </a:r>
            <a:r>
              <a:rPr lang="en-US" altLang="en-US" dirty="0"/>
              <a:t> </a:t>
            </a:r>
            <a:r>
              <a:rPr lang="en-US" altLang="en-US" dirty="0" err="1"/>
              <a:t>anche</a:t>
            </a:r>
            <a:r>
              <a:rPr lang="en-US" altLang="en-US" dirty="0"/>
              <a:t> le </a:t>
            </a:r>
            <a:r>
              <a:rPr lang="en-US" altLang="en-US" dirty="0" err="1"/>
              <a:t>stime</a:t>
            </a:r>
            <a:r>
              <a:rPr lang="en-US" altLang="en-US" dirty="0"/>
              <a:t> </a:t>
            </a:r>
            <a:r>
              <a:rPr lang="en-US" altLang="en-US" dirty="0" err="1"/>
              <a:t>della</a:t>
            </a:r>
            <a:r>
              <a:rPr lang="en-US" altLang="en-US" dirty="0"/>
              <a:t> DAP </a:t>
            </a:r>
            <a:r>
              <a:rPr lang="en-US" altLang="en-US" dirty="0" err="1"/>
              <a:t>possono</a:t>
            </a:r>
            <a:r>
              <a:rPr lang="en-US" altLang="en-US" dirty="0"/>
              <a:t> </a:t>
            </a:r>
            <a:r>
              <a:rPr lang="en-US" altLang="en-US" dirty="0" err="1"/>
              <a:t>cambiare</a:t>
            </a:r>
            <a:endParaRPr lang="en-US" altLang="en-US" dirty="0"/>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43">
                                            <p:txEl>
                                              <p:pRg st="0" end="0"/>
                                            </p:txEl>
                                          </p:spTgt>
                                        </p:tgtEl>
                                        <p:attrNameLst>
                                          <p:attrName>style.visibility</p:attrName>
                                        </p:attrNameLst>
                                      </p:cBhvr>
                                      <p:to>
                                        <p:strVal val="visible"/>
                                      </p:to>
                                    </p:set>
                                    <p:animEffect transition="in" filter="wipe(left)">
                                      <p:cBhvr>
                                        <p:cTn id="7" dur="500"/>
                                        <p:tgtEl>
                                          <p:spTgt spid="266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43">
                                            <p:txEl>
                                              <p:pRg st="1" end="1"/>
                                            </p:txEl>
                                          </p:spTgt>
                                        </p:tgtEl>
                                        <p:attrNameLst>
                                          <p:attrName>style.visibility</p:attrName>
                                        </p:attrNameLst>
                                      </p:cBhvr>
                                      <p:to>
                                        <p:strVal val="visible"/>
                                      </p:to>
                                    </p:set>
                                    <p:animEffect transition="in" filter="wipe(left)">
                                      <p:cBhvr>
                                        <p:cTn id="12" dur="500"/>
                                        <p:tgtEl>
                                          <p:spTgt spid="266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43">
                                            <p:txEl>
                                              <p:pRg st="2" end="2"/>
                                            </p:txEl>
                                          </p:spTgt>
                                        </p:tgtEl>
                                        <p:attrNameLst>
                                          <p:attrName>style.visibility</p:attrName>
                                        </p:attrNameLst>
                                      </p:cBhvr>
                                      <p:to>
                                        <p:strVal val="visible"/>
                                      </p:to>
                                    </p:set>
                                    <p:animEffect transition="in" filter="wipe(left)">
                                      <p:cBhvr>
                                        <p:cTn id="17" dur="500"/>
                                        <p:tgtEl>
                                          <p:spTgt spid="266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43">
                                            <p:txEl>
                                              <p:pRg st="3" end="3"/>
                                            </p:txEl>
                                          </p:spTgt>
                                        </p:tgtEl>
                                        <p:attrNameLst>
                                          <p:attrName>style.visibility</p:attrName>
                                        </p:attrNameLst>
                                      </p:cBhvr>
                                      <p:to>
                                        <p:strVal val="visible"/>
                                      </p:to>
                                    </p:set>
                                    <p:animEffect transition="in" filter="wipe(left)">
                                      <p:cBhvr>
                                        <p:cTn id="22" dur="500"/>
                                        <p:tgtEl>
                                          <p:spTgt spid="266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7E4077-2A98-4315-8D34-04B931D35E1F}"/>
              </a:ext>
            </a:extLst>
          </p:cNvPr>
          <p:cNvSpPr>
            <a:spLocks noGrp="1"/>
          </p:cNvSpPr>
          <p:nvPr>
            <p:ph type="title"/>
          </p:nvPr>
        </p:nvSpPr>
        <p:spPr>
          <a:xfrm>
            <a:off x="628650" y="365127"/>
            <a:ext cx="7886700" cy="701674"/>
          </a:xfrm>
        </p:spPr>
        <p:txBody>
          <a:bodyPr>
            <a:normAutofit/>
          </a:bodyPr>
          <a:lstStyle/>
          <a:p>
            <a:r>
              <a:rPr lang="it-IT" sz="4000" b="1" dirty="0">
                <a:latin typeface="+mn-lt"/>
              </a:rPr>
              <a:t>Il caso EXXON VALDES</a:t>
            </a:r>
            <a:endParaRPr lang="en-US" sz="4000" b="1" dirty="0">
              <a:latin typeface="+mn-lt"/>
            </a:endParaRPr>
          </a:p>
        </p:txBody>
      </p:sp>
      <p:sp>
        <p:nvSpPr>
          <p:cNvPr id="3" name="Segnaposto contenuto 2">
            <a:extLst>
              <a:ext uri="{FF2B5EF4-FFF2-40B4-BE49-F238E27FC236}">
                <a16:creationId xmlns:a16="http://schemas.microsoft.com/office/drawing/2014/main" id="{4A05E4EB-1597-4DCB-823B-6F3054080474}"/>
              </a:ext>
            </a:extLst>
          </p:cNvPr>
          <p:cNvSpPr>
            <a:spLocks noGrp="1"/>
          </p:cNvSpPr>
          <p:nvPr>
            <p:ph idx="1"/>
          </p:nvPr>
        </p:nvSpPr>
        <p:spPr>
          <a:xfrm>
            <a:off x="628650" y="990600"/>
            <a:ext cx="7886700" cy="5186363"/>
          </a:xfrm>
        </p:spPr>
        <p:txBody>
          <a:bodyPr/>
          <a:lstStyle/>
          <a:p>
            <a:r>
              <a:rPr lang="it-IT" dirty="0"/>
              <a:t>Uno dei più grandi disastri ambientali della storia degli USA </a:t>
            </a:r>
          </a:p>
          <a:p>
            <a:r>
              <a:rPr lang="it-IT" dirty="0"/>
              <a:t>La notte del 24/03/89 la petroliera Exxon Valdez partì dal porto di Valdez (Alaska) per prendere il mare carica di petrolio </a:t>
            </a:r>
          </a:p>
          <a:p>
            <a:r>
              <a:rPr lang="it-IT" dirty="0"/>
              <a:t>U</a:t>
            </a:r>
            <a:r>
              <a:rPr lang="it-IT"/>
              <a:t>rtò </a:t>
            </a:r>
            <a:r>
              <a:rPr lang="it-IT" dirty="0"/>
              <a:t>rocce sommerse in mare aperto e versò in mare circa 50 milioni di litri di petrolio grezzo </a:t>
            </a:r>
          </a:p>
          <a:p>
            <a:endParaRPr lang="en-US" dirty="0"/>
          </a:p>
        </p:txBody>
      </p:sp>
      <p:pic>
        <p:nvPicPr>
          <p:cNvPr id="5" name="Immagine 4" descr="Immagine che contiene acqua, sedendo, barca, tavolo&#10;&#10;Descrizione generata automaticamente">
            <a:extLst>
              <a:ext uri="{FF2B5EF4-FFF2-40B4-BE49-F238E27FC236}">
                <a16:creationId xmlns:a16="http://schemas.microsoft.com/office/drawing/2014/main" id="{BA5CEDD2-8E74-424E-8181-5F668C0238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8969" y="3962400"/>
            <a:ext cx="4666062" cy="2621229"/>
          </a:xfrm>
          <a:prstGeom prst="rect">
            <a:avLst/>
          </a:prstGeom>
        </p:spPr>
      </p:pic>
    </p:spTree>
    <p:extLst>
      <p:ext uri="{BB962C8B-B14F-4D97-AF65-F5344CB8AC3E}">
        <p14:creationId xmlns:p14="http://schemas.microsoft.com/office/powerpoint/2010/main" val="5477323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EB1B0B-2553-4E4A-AAAC-C01B2AD187D0}"/>
              </a:ext>
            </a:extLst>
          </p:cNvPr>
          <p:cNvSpPr>
            <a:spLocks noGrp="1"/>
          </p:cNvSpPr>
          <p:nvPr>
            <p:ph type="title"/>
          </p:nvPr>
        </p:nvSpPr>
        <p:spPr>
          <a:xfrm>
            <a:off x="628650" y="365127"/>
            <a:ext cx="7886700" cy="701674"/>
          </a:xfrm>
        </p:spPr>
        <p:txBody>
          <a:bodyPr>
            <a:normAutofit/>
          </a:bodyPr>
          <a:lstStyle/>
          <a:p>
            <a:r>
              <a:rPr lang="it-IT" sz="4000" b="1" dirty="0">
                <a:latin typeface="+mn-lt"/>
              </a:rPr>
              <a:t>Il caso EXXON VALDES</a:t>
            </a:r>
            <a:endParaRPr lang="en-US" sz="4000" b="1" dirty="0">
              <a:latin typeface="+mn-lt"/>
            </a:endParaRPr>
          </a:p>
        </p:txBody>
      </p:sp>
      <p:sp>
        <p:nvSpPr>
          <p:cNvPr id="3" name="Segnaposto contenuto 2">
            <a:extLst>
              <a:ext uri="{FF2B5EF4-FFF2-40B4-BE49-F238E27FC236}">
                <a16:creationId xmlns:a16="http://schemas.microsoft.com/office/drawing/2014/main" id="{8C491571-A18F-4433-8656-BB8584EBFACA}"/>
              </a:ext>
            </a:extLst>
          </p:cNvPr>
          <p:cNvSpPr>
            <a:spLocks noGrp="1"/>
          </p:cNvSpPr>
          <p:nvPr>
            <p:ph idx="1"/>
          </p:nvPr>
        </p:nvSpPr>
        <p:spPr/>
        <p:txBody>
          <a:bodyPr>
            <a:normAutofit fontScale="92500"/>
          </a:bodyPr>
          <a:lstStyle/>
          <a:p>
            <a:r>
              <a:rPr lang="it-IT" dirty="0"/>
              <a:t>Carson et al., 2003: </a:t>
            </a:r>
            <a:r>
              <a:rPr lang="it-IT" i="1" dirty="0" err="1"/>
              <a:t>Contingent</a:t>
            </a:r>
            <a:r>
              <a:rPr lang="it-IT" i="1" dirty="0"/>
              <a:t> </a:t>
            </a:r>
            <a:r>
              <a:rPr lang="it-IT" i="1" dirty="0" err="1"/>
              <a:t>Valuation</a:t>
            </a:r>
            <a:r>
              <a:rPr lang="it-IT" i="1" dirty="0"/>
              <a:t> and </a:t>
            </a:r>
            <a:r>
              <a:rPr lang="it-IT" i="1" dirty="0" err="1"/>
              <a:t>lost</a:t>
            </a:r>
            <a:r>
              <a:rPr lang="it-IT" i="1" dirty="0"/>
              <a:t> passive use: </a:t>
            </a:r>
            <a:r>
              <a:rPr lang="it-IT" i="1" dirty="0" err="1"/>
              <a:t>damage</a:t>
            </a:r>
            <a:r>
              <a:rPr lang="it-IT" i="1" dirty="0"/>
              <a:t> from the Exxon Valdez </a:t>
            </a:r>
            <a:r>
              <a:rPr lang="it-IT" i="1" dirty="0" err="1"/>
              <a:t>oil</a:t>
            </a:r>
            <a:r>
              <a:rPr lang="it-IT" i="1" dirty="0"/>
              <a:t> </a:t>
            </a:r>
            <a:r>
              <a:rPr lang="it-IT" i="1" dirty="0" err="1"/>
              <a:t>spill</a:t>
            </a:r>
            <a:r>
              <a:rPr lang="it-IT" i="1" dirty="0"/>
              <a:t>, </a:t>
            </a:r>
            <a:r>
              <a:rPr lang="it-IT" dirty="0" err="1"/>
              <a:t>Environmental</a:t>
            </a:r>
            <a:r>
              <a:rPr lang="it-IT" dirty="0"/>
              <a:t> and Resource </a:t>
            </a:r>
            <a:r>
              <a:rPr lang="it-IT" dirty="0" err="1"/>
              <a:t>Economics</a:t>
            </a:r>
            <a:r>
              <a:rPr lang="it-IT" dirty="0"/>
              <a:t>, 25, 257-286</a:t>
            </a:r>
          </a:p>
          <a:p>
            <a:r>
              <a:rPr lang="it-IT" dirty="0"/>
              <a:t>Obiettivo della stima: </a:t>
            </a:r>
            <a:r>
              <a:rPr lang="it-IT" b="1" dirty="0"/>
              <a:t>valutare il danno economico</a:t>
            </a:r>
            <a:r>
              <a:rPr lang="it-IT" dirty="0"/>
              <a:t>, come “valore di esistenza perduto” (</a:t>
            </a:r>
            <a:r>
              <a:rPr lang="it-IT" dirty="0" err="1"/>
              <a:t>lost</a:t>
            </a:r>
            <a:r>
              <a:rPr lang="it-IT" dirty="0"/>
              <a:t> passive use)</a:t>
            </a:r>
          </a:p>
          <a:p>
            <a:r>
              <a:rPr lang="it-IT" dirty="0"/>
              <a:t>La stima è stata usata dallo stato dell’Alaska come richiesta di risarcimento a Exxon</a:t>
            </a:r>
          </a:p>
          <a:p>
            <a:r>
              <a:rPr lang="it-IT" dirty="0"/>
              <a:t>Un precedente storico: prima del caso Exxon Valdez, la CV e il valore di esistenza erano considerati negli USA elementi “estremi” per la valutazione del danno</a:t>
            </a:r>
            <a:endParaRPr lang="en-US" dirty="0"/>
          </a:p>
        </p:txBody>
      </p:sp>
    </p:spTree>
    <p:extLst>
      <p:ext uri="{BB962C8B-B14F-4D97-AF65-F5344CB8AC3E}">
        <p14:creationId xmlns:p14="http://schemas.microsoft.com/office/powerpoint/2010/main" val="26575290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EB1B0B-2553-4E4A-AAAC-C01B2AD187D0}"/>
              </a:ext>
            </a:extLst>
          </p:cNvPr>
          <p:cNvSpPr>
            <a:spLocks noGrp="1"/>
          </p:cNvSpPr>
          <p:nvPr>
            <p:ph type="title"/>
          </p:nvPr>
        </p:nvSpPr>
        <p:spPr>
          <a:xfrm>
            <a:off x="628650" y="365127"/>
            <a:ext cx="7886700" cy="701674"/>
          </a:xfrm>
        </p:spPr>
        <p:txBody>
          <a:bodyPr>
            <a:normAutofit/>
          </a:bodyPr>
          <a:lstStyle/>
          <a:p>
            <a:r>
              <a:rPr lang="it-IT" sz="4000" b="1" dirty="0">
                <a:latin typeface="+mn-lt"/>
              </a:rPr>
              <a:t>Il caso EXXON VALDES</a:t>
            </a:r>
            <a:endParaRPr lang="en-US" sz="4000" b="1" dirty="0">
              <a:latin typeface="+mn-lt"/>
            </a:endParaRPr>
          </a:p>
        </p:txBody>
      </p:sp>
      <p:sp>
        <p:nvSpPr>
          <p:cNvPr id="3" name="Segnaposto contenuto 2">
            <a:extLst>
              <a:ext uri="{FF2B5EF4-FFF2-40B4-BE49-F238E27FC236}">
                <a16:creationId xmlns:a16="http://schemas.microsoft.com/office/drawing/2014/main" id="{8C491571-A18F-4433-8656-BB8584EBFACA}"/>
              </a:ext>
            </a:extLst>
          </p:cNvPr>
          <p:cNvSpPr>
            <a:spLocks noGrp="1"/>
          </p:cNvSpPr>
          <p:nvPr>
            <p:ph idx="1"/>
          </p:nvPr>
        </p:nvSpPr>
        <p:spPr>
          <a:xfrm>
            <a:off x="628650" y="1219200"/>
            <a:ext cx="7886700" cy="4957763"/>
          </a:xfrm>
        </p:spPr>
        <p:txBody>
          <a:bodyPr>
            <a:normAutofit fontScale="92500"/>
          </a:bodyPr>
          <a:lstStyle/>
          <a:p>
            <a:endParaRPr lang="en-US" dirty="0"/>
          </a:p>
          <a:p>
            <a:r>
              <a:rPr lang="it-IT" b="1" dirty="0"/>
              <a:t>METODO</a:t>
            </a:r>
            <a:r>
              <a:rPr lang="it-IT" dirty="0"/>
              <a:t>: applicazione classica della CV </a:t>
            </a:r>
          </a:p>
          <a:p>
            <a:pPr lvl="1"/>
            <a:r>
              <a:rPr lang="it-IT" dirty="0"/>
              <a:t>Campione + questionario + stima del valore </a:t>
            </a:r>
          </a:p>
          <a:p>
            <a:pPr lvl="1"/>
            <a:r>
              <a:rPr lang="it-IT" dirty="0"/>
              <a:t>Massiccio ricorso alle indagini pilota</a:t>
            </a:r>
          </a:p>
          <a:p>
            <a:r>
              <a:rPr lang="it-IT" b="1" dirty="0"/>
              <a:t>CAMPIONE</a:t>
            </a:r>
            <a:r>
              <a:rPr lang="it-IT" dirty="0"/>
              <a:t>: 1600 famiglie da tutti gli USA (75% di risposte) </a:t>
            </a:r>
          </a:p>
          <a:p>
            <a:r>
              <a:rPr lang="it-IT" b="1" dirty="0"/>
              <a:t>QUESTIONARIO</a:t>
            </a:r>
            <a:r>
              <a:rPr lang="it-IT" dirty="0"/>
              <a:t>: dimostrazione dell’area e del danno </a:t>
            </a:r>
          </a:p>
          <a:p>
            <a:pPr marL="457200" lvl="1" indent="0">
              <a:buNone/>
            </a:pPr>
            <a:r>
              <a:rPr lang="en-US" dirty="0" err="1"/>
              <a:t>Informazioni</a:t>
            </a:r>
            <a:r>
              <a:rPr lang="en-US" dirty="0"/>
              <a:t> + </a:t>
            </a:r>
            <a:r>
              <a:rPr lang="en-US" dirty="0" err="1"/>
              <a:t>foto</a:t>
            </a:r>
            <a:r>
              <a:rPr lang="en-US" dirty="0"/>
              <a:t> </a:t>
            </a:r>
          </a:p>
          <a:p>
            <a:r>
              <a:rPr lang="it-IT" b="1" dirty="0"/>
              <a:t>STIMA</a:t>
            </a:r>
            <a:r>
              <a:rPr lang="it-IT" dirty="0"/>
              <a:t>: richiesta di DAP (tassa) per un programma di prevenzione di incidenti analoghi (scorta della guardia </a:t>
            </a:r>
            <a:r>
              <a:rPr lang="it-IT"/>
              <a:t>costiera alle </a:t>
            </a:r>
            <a:r>
              <a:rPr lang="it-IT" dirty="0"/>
              <a:t>petroliere in uscita) </a:t>
            </a:r>
          </a:p>
          <a:p>
            <a:pPr marL="457200" lvl="1" indent="0">
              <a:buNone/>
            </a:pPr>
            <a:r>
              <a:rPr lang="en-US" dirty="0" err="1"/>
              <a:t>scelta</a:t>
            </a:r>
            <a:r>
              <a:rPr lang="en-US" dirty="0"/>
              <a:t> </a:t>
            </a:r>
            <a:r>
              <a:rPr lang="en-US" dirty="0" err="1"/>
              <a:t>dicotomica</a:t>
            </a:r>
            <a:r>
              <a:rPr lang="en-US" dirty="0"/>
              <a:t> (doppia) + </a:t>
            </a:r>
            <a:r>
              <a:rPr lang="en-US" dirty="0" err="1"/>
              <a:t>asta</a:t>
            </a:r>
            <a:r>
              <a:rPr lang="en-US" dirty="0"/>
              <a:t> </a:t>
            </a:r>
          </a:p>
          <a:p>
            <a:endParaRPr lang="en-US" dirty="0"/>
          </a:p>
        </p:txBody>
      </p:sp>
    </p:spTree>
    <p:extLst>
      <p:ext uri="{BB962C8B-B14F-4D97-AF65-F5344CB8AC3E}">
        <p14:creationId xmlns:p14="http://schemas.microsoft.com/office/powerpoint/2010/main" val="55105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42133F-AB07-4D71-83B2-FB2A618CF6D7}"/>
              </a:ext>
            </a:extLst>
          </p:cNvPr>
          <p:cNvSpPr>
            <a:spLocks noGrp="1"/>
          </p:cNvSpPr>
          <p:nvPr>
            <p:ph type="title"/>
          </p:nvPr>
        </p:nvSpPr>
        <p:spPr/>
        <p:txBody>
          <a:bodyPr/>
          <a:lstStyle/>
          <a:p>
            <a:r>
              <a:rPr lang="it-IT" b="1" dirty="0">
                <a:latin typeface="+mn-lt"/>
              </a:rPr>
              <a:t>DAP e DAA</a:t>
            </a:r>
            <a:endParaRPr lang="en-US" b="1" dirty="0">
              <a:latin typeface="+mn-lt"/>
            </a:endParaRPr>
          </a:p>
        </p:txBody>
      </p:sp>
      <p:sp>
        <p:nvSpPr>
          <p:cNvPr id="3" name="Segnaposto contenuto 2">
            <a:extLst>
              <a:ext uri="{FF2B5EF4-FFF2-40B4-BE49-F238E27FC236}">
                <a16:creationId xmlns:a16="http://schemas.microsoft.com/office/drawing/2014/main" id="{E7A57F47-2B22-46E7-9471-092A57869388}"/>
              </a:ext>
            </a:extLst>
          </p:cNvPr>
          <p:cNvSpPr>
            <a:spLocks noGrp="1"/>
          </p:cNvSpPr>
          <p:nvPr>
            <p:ph idx="1"/>
          </p:nvPr>
        </p:nvSpPr>
        <p:spPr/>
        <p:txBody>
          <a:bodyPr>
            <a:normAutofit fontScale="92500" lnSpcReduction="10000"/>
          </a:bodyPr>
          <a:lstStyle/>
          <a:p>
            <a:r>
              <a:rPr lang="it-IT" b="1" dirty="0"/>
              <a:t>L’insieme delle DAP o delle DAA di una popolazione di potenziali interessati a un bene rappresenta il valore complessivo del bene stesso </a:t>
            </a:r>
            <a:endParaRPr lang="it-IT" dirty="0"/>
          </a:p>
          <a:p>
            <a:r>
              <a:rPr lang="it-IT" dirty="0"/>
              <a:t>La DAA si utilizza generalmente per variazioni </a:t>
            </a:r>
            <a:r>
              <a:rPr lang="it-IT" b="1" dirty="0"/>
              <a:t>negative</a:t>
            </a:r>
            <a:r>
              <a:rPr lang="it-IT" dirty="0"/>
              <a:t> di un bene ambientale</a:t>
            </a:r>
          </a:p>
          <a:p>
            <a:r>
              <a:rPr lang="it-IT" dirty="0"/>
              <a:t>DAP e DAA in genere </a:t>
            </a:r>
            <a:r>
              <a:rPr lang="it-IT" b="1" dirty="0"/>
              <a:t>non coincidono </a:t>
            </a:r>
            <a:r>
              <a:rPr lang="it-IT" dirty="0"/>
              <a:t>e sono di norma diverse dall’eventuale prezzo di mercato</a:t>
            </a:r>
          </a:p>
          <a:p>
            <a:pPr lvl="1"/>
            <a:r>
              <a:rPr lang="it-IT" dirty="0"/>
              <a:t>mentre DAP è </a:t>
            </a:r>
            <a:r>
              <a:rPr lang="it-IT" b="1" dirty="0"/>
              <a:t>limitata superiormente </a:t>
            </a:r>
            <a:r>
              <a:rPr lang="it-IT" dirty="0"/>
              <a:t>dall'ammontare massimo di risorse a disposizione dell'individuo, DAA teoricamente </a:t>
            </a:r>
            <a:r>
              <a:rPr lang="it-IT" b="1" dirty="0"/>
              <a:t>non è limitata</a:t>
            </a:r>
          </a:p>
          <a:p>
            <a:pPr lvl="1"/>
            <a:r>
              <a:rPr lang="it-IT" dirty="0"/>
              <a:t>occorre scegliere la misura più appropriata per il problema ambientale considerato</a:t>
            </a:r>
          </a:p>
          <a:p>
            <a:pPr marL="457200" lvl="1" indent="0">
              <a:buNone/>
            </a:pPr>
            <a:endParaRPr lang="en-US" dirty="0"/>
          </a:p>
        </p:txBody>
      </p:sp>
    </p:spTree>
    <p:extLst>
      <p:ext uri="{BB962C8B-B14F-4D97-AF65-F5344CB8AC3E}">
        <p14:creationId xmlns:p14="http://schemas.microsoft.com/office/powerpoint/2010/main" val="3633646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EB1B0B-2553-4E4A-AAAC-C01B2AD187D0}"/>
              </a:ext>
            </a:extLst>
          </p:cNvPr>
          <p:cNvSpPr>
            <a:spLocks noGrp="1"/>
          </p:cNvSpPr>
          <p:nvPr>
            <p:ph type="title"/>
          </p:nvPr>
        </p:nvSpPr>
        <p:spPr>
          <a:xfrm>
            <a:off x="628650" y="365127"/>
            <a:ext cx="7886700" cy="701674"/>
          </a:xfrm>
        </p:spPr>
        <p:txBody>
          <a:bodyPr>
            <a:normAutofit/>
          </a:bodyPr>
          <a:lstStyle/>
          <a:p>
            <a:r>
              <a:rPr lang="it-IT" sz="4000" b="1" dirty="0">
                <a:latin typeface="+mn-lt"/>
              </a:rPr>
              <a:t>Il caso EXXON VALDES</a:t>
            </a:r>
            <a:endParaRPr lang="en-US" sz="4000" b="1" dirty="0">
              <a:latin typeface="+mn-lt"/>
            </a:endParaRPr>
          </a:p>
        </p:txBody>
      </p:sp>
      <p:sp>
        <p:nvSpPr>
          <p:cNvPr id="3" name="Segnaposto contenuto 2">
            <a:extLst>
              <a:ext uri="{FF2B5EF4-FFF2-40B4-BE49-F238E27FC236}">
                <a16:creationId xmlns:a16="http://schemas.microsoft.com/office/drawing/2014/main" id="{8C491571-A18F-4433-8656-BB8584EBFACA}"/>
              </a:ext>
            </a:extLst>
          </p:cNvPr>
          <p:cNvSpPr>
            <a:spLocks noGrp="1"/>
          </p:cNvSpPr>
          <p:nvPr>
            <p:ph idx="1"/>
          </p:nvPr>
        </p:nvSpPr>
        <p:spPr>
          <a:xfrm>
            <a:off x="628650" y="1219200"/>
            <a:ext cx="7886700" cy="4957763"/>
          </a:xfrm>
        </p:spPr>
        <p:txBody>
          <a:bodyPr>
            <a:normAutofit/>
          </a:bodyPr>
          <a:lstStyle/>
          <a:p>
            <a:endParaRPr lang="en-US" dirty="0"/>
          </a:p>
          <a:p>
            <a:r>
              <a:rPr lang="it-IT" b="1" dirty="0"/>
              <a:t>DAP STIMATA</a:t>
            </a:r>
            <a:r>
              <a:rPr lang="it-IT" dirty="0"/>
              <a:t>: 48 $ / famiglia (58,3 milioni </a:t>
            </a:r>
            <a:r>
              <a:rPr lang="it-IT"/>
              <a:t>di famiglie) </a:t>
            </a:r>
            <a:endParaRPr lang="it-IT" dirty="0"/>
          </a:p>
          <a:p>
            <a:r>
              <a:rPr lang="it-IT" b="1" dirty="0"/>
              <a:t>TOTALE USA</a:t>
            </a:r>
            <a:r>
              <a:rPr lang="it-IT" dirty="0"/>
              <a:t>: 2,8 miliardi di $ </a:t>
            </a:r>
          </a:p>
          <a:p>
            <a:r>
              <a:rPr lang="it-IT" b="1" dirty="0"/>
              <a:t>RISARCIMENTO DA PARTE DELLA EXXON</a:t>
            </a:r>
            <a:r>
              <a:rPr lang="it-IT" dirty="0"/>
              <a:t>: 3 miliardi di $ </a:t>
            </a:r>
          </a:p>
          <a:p>
            <a:pPr lvl="1"/>
            <a:r>
              <a:rPr lang="it-IT" dirty="0"/>
              <a:t>lo Stato dell’Alaska ha ricevuto un risarcimento di 1 miliardo di $ per danni </a:t>
            </a:r>
          </a:p>
          <a:p>
            <a:pPr lvl="1"/>
            <a:r>
              <a:rPr lang="it-IT" dirty="0"/>
              <a:t>Exxon ha pagato anche 2 miliardi di $ per gli interventi di prevenzione e di ripristino dei danni</a:t>
            </a:r>
          </a:p>
          <a:p>
            <a:endParaRPr lang="en-US" dirty="0"/>
          </a:p>
        </p:txBody>
      </p:sp>
    </p:spTree>
    <p:extLst>
      <p:ext uri="{BB962C8B-B14F-4D97-AF65-F5344CB8AC3E}">
        <p14:creationId xmlns:p14="http://schemas.microsoft.com/office/powerpoint/2010/main" val="1341636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786C34E-1C6B-447A-B2AF-6FD98622813D}"/>
              </a:ext>
            </a:extLst>
          </p:cNvPr>
          <p:cNvSpPr>
            <a:spLocks noGrp="1" noChangeArrowheads="1"/>
          </p:cNvSpPr>
          <p:nvPr>
            <p:ph type="title"/>
          </p:nvPr>
        </p:nvSpPr>
        <p:spPr>
          <a:xfrm>
            <a:off x="457200" y="533400"/>
            <a:ext cx="8229600" cy="838200"/>
          </a:xfrm>
        </p:spPr>
        <p:txBody>
          <a:bodyPr>
            <a:normAutofit/>
          </a:bodyPr>
          <a:lstStyle/>
          <a:p>
            <a:pPr eaLnBrk="1" hangingPunct="1"/>
            <a:r>
              <a:rPr lang="en-US" altLang="en-US" sz="4000" b="1" dirty="0" err="1">
                <a:latin typeface="+mn-lt"/>
              </a:rPr>
              <a:t>Finalità</a:t>
            </a:r>
            <a:r>
              <a:rPr lang="en-US" altLang="en-US" sz="4000" b="1" dirty="0">
                <a:latin typeface="+mn-lt"/>
              </a:rPr>
              <a:t> </a:t>
            </a:r>
            <a:r>
              <a:rPr lang="en-US" altLang="en-US" sz="4000" b="1" dirty="0" err="1">
                <a:latin typeface="+mn-lt"/>
              </a:rPr>
              <a:t>della</a:t>
            </a:r>
            <a:r>
              <a:rPr lang="en-US" altLang="en-US" sz="4000" b="1" dirty="0">
                <a:latin typeface="+mn-lt"/>
              </a:rPr>
              <a:t> </a:t>
            </a:r>
            <a:r>
              <a:rPr lang="en-US" altLang="en-US" sz="4000" b="1" dirty="0" err="1">
                <a:latin typeface="+mn-lt"/>
              </a:rPr>
              <a:t>valutazione</a:t>
            </a:r>
            <a:r>
              <a:rPr lang="en-US" altLang="en-US" sz="4000" b="1" dirty="0">
                <a:latin typeface="+mn-lt"/>
              </a:rPr>
              <a:t> </a:t>
            </a:r>
            <a:r>
              <a:rPr lang="en-US" altLang="en-US" sz="4000" b="1" dirty="0" err="1">
                <a:latin typeface="+mn-lt"/>
              </a:rPr>
              <a:t>contingente</a:t>
            </a:r>
            <a:endParaRPr lang="en-US" altLang="en-US" sz="4000" b="1" dirty="0">
              <a:latin typeface="+mn-lt"/>
            </a:endParaRPr>
          </a:p>
        </p:txBody>
      </p:sp>
      <p:sp>
        <p:nvSpPr>
          <p:cNvPr id="26627" name="Rectangle 3">
            <a:extLst>
              <a:ext uri="{FF2B5EF4-FFF2-40B4-BE49-F238E27FC236}">
                <a16:creationId xmlns:a16="http://schemas.microsoft.com/office/drawing/2014/main" id="{4889D952-DE91-4FD8-ADB8-04632BE46CD4}"/>
              </a:ext>
            </a:extLst>
          </p:cNvPr>
          <p:cNvSpPr>
            <a:spLocks noGrp="1" noChangeArrowheads="1"/>
          </p:cNvSpPr>
          <p:nvPr>
            <p:ph idx="1"/>
          </p:nvPr>
        </p:nvSpPr>
        <p:spPr/>
        <p:txBody>
          <a:bodyPr>
            <a:normAutofit lnSpcReduction="10000"/>
          </a:bodyPr>
          <a:lstStyle/>
          <a:p>
            <a:pPr eaLnBrk="1" hangingPunct="1"/>
            <a:r>
              <a:rPr lang="en-US" altLang="en-US" dirty="0"/>
              <a:t>Per </a:t>
            </a:r>
            <a:r>
              <a:rPr lang="en-US" altLang="en-US" dirty="0" err="1"/>
              <a:t>alcuni</a:t>
            </a:r>
            <a:r>
              <a:rPr lang="en-US" altLang="en-US" dirty="0"/>
              <a:t> </a:t>
            </a:r>
            <a:r>
              <a:rPr lang="en-US" altLang="en-US" dirty="0" err="1"/>
              <a:t>beni</a:t>
            </a:r>
            <a:r>
              <a:rPr lang="en-US" altLang="en-US" dirty="0"/>
              <a:t> </a:t>
            </a:r>
            <a:r>
              <a:rPr lang="en-US" altLang="en-US" dirty="0" err="1"/>
              <a:t>pubblici</a:t>
            </a:r>
            <a:r>
              <a:rPr lang="en-US" altLang="en-US" dirty="0"/>
              <a:t> non </a:t>
            </a:r>
            <a:r>
              <a:rPr lang="en-US" altLang="en-US" dirty="0" err="1"/>
              <a:t>c’è</a:t>
            </a:r>
            <a:r>
              <a:rPr lang="en-US" altLang="en-US" dirty="0"/>
              <a:t> modo di </a:t>
            </a:r>
            <a:r>
              <a:rPr lang="en-US" altLang="en-US" dirty="0" err="1"/>
              <a:t>determinare</a:t>
            </a:r>
            <a:r>
              <a:rPr lang="en-US" altLang="en-US" dirty="0"/>
              <a:t> le </a:t>
            </a:r>
            <a:r>
              <a:rPr lang="en-US" altLang="en-US" dirty="0" err="1"/>
              <a:t>preferenze</a:t>
            </a:r>
            <a:r>
              <a:rPr lang="en-US" altLang="en-US" dirty="0"/>
              <a:t> </a:t>
            </a:r>
            <a:r>
              <a:rPr lang="en-US" altLang="en-US" dirty="0" err="1"/>
              <a:t>attraverso</a:t>
            </a:r>
            <a:r>
              <a:rPr lang="en-US" altLang="en-US" dirty="0"/>
              <a:t> </a:t>
            </a:r>
            <a:r>
              <a:rPr lang="en-US" altLang="en-US" b="1" dirty="0" err="1"/>
              <a:t>l’osservazione</a:t>
            </a:r>
            <a:r>
              <a:rPr lang="en-US" altLang="en-US" b="1" dirty="0"/>
              <a:t> </a:t>
            </a:r>
            <a:r>
              <a:rPr lang="en-US" altLang="en-US" b="1" dirty="0" err="1"/>
              <a:t>dei</a:t>
            </a:r>
            <a:r>
              <a:rPr lang="en-US" altLang="en-US" b="1" dirty="0"/>
              <a:t> </a:t>
            </a:r>
            <a:r>
              <a:rPr lang="en-US" altLang="en-US" b="1" dirty="0" err="1"/>
              <a:t>comportamenti</a:t>
            </a:r>
            <a:r>
              <a:rPr lang="en-US" altLang="en-US" dirty="0"/>
              <a:t> </a:t>
            </a:r>
            <a:r>
              <a:rPr lang="en-US" altLang="en-US" dirty="0" err="1"/>
              <a:t>degli</a:t>
            </a:r>
            <a:r>
              <a:rPr lang="en-US" altLang="en-US" dirty="0"/>
              <a:t> </a:t>
            </a:r>
            <a:r>
              <a:rPr lang="en-US" altLang="en-US" dirty="0" err="1"/>
              <a:t>individui</a:t>
            </a:r>
            <a:endParaRPr lang="en-US" altLang="en-US" dirty="0"/>
          </a:p>
          <a:p>
            <a:pPr eaLnBrk="1" hangingPunct="1"/>
            <a:r>
              <a:rPr lang="en-US" altLang="en-US" dirty="0"/>
              <a:t>In </a:t>
            </a:r>
            <a:r>
              <a:rPr lang="en-US" altLang="en-US" dirty="0" err="1"/>
              <a:t>particolare</a:t>
            </a:r>
            <a:r>
              <a:rPr lang="en-US" altLang="en-US" dirty="0"/>
              <a:t> non è possible </a:t>
            </a:r>
            <a:r>
              <a:rPr lang="en-US" altLang="en-US" dirty="0" err="1"/>
              <a:t>determinare</a:t>
            </a:r>
            <a:r>
              <a:rPr lang="en-US" altLang="en-US" dirty="0"/>
              <a:t> </a:t>
            </a:r>
            <a:r>
              <a:rPr lang="en-US" altLang="en-US" dirty="0" err="1"/>
              <a:t>il</a:t>
            </a:r>
            <a:r>
              <a:rPr lang="en-US" altLang="en-US" dirty="0"/>
              <a:t> </a:t>
            </a:r>
            <a:r>
              <a:rPr lang="en-US" altLang="en-US" b="1" dirty="0" err="1"/>
              <a:t>valore</a:t>
            </a:r>
            <a:r>
              <a:rPr lang="en-US" altLang="en-US" b="1" dirty="0"/>
              <a:t> di non-</a:t>
            </a:r>
            <a:r>
              <a:rPr lang="en-US" altLang="en-US" b="1" dirty="0" err="1"/>
              <a:t>uso</a:t>
            </a:r>
            <a:r>
              <a:rPr lang="en-US" altLang="en-US" dirty="0"/>
              <a:t> (</a:t>
            </a:r>
            <a:r>
              <a:rPr lang="en-US" altLang="en-US" dirty="0" err="1"/>
              <a:t>valore</a:t>
            </a:r>
            <a:r>
              <a:rPr lang="en-US" altLang="en-US" dirty="0"/>
              <a:t> di </a:t>
            </a:r>
            <a:r>
              <a:rPr lang="en-US" altLang="en-US" b="1" dirty="0" err="1"/>
              <a:t>esistenza</a:t>
            </a:r>
            <a:r>
              <a:rPr lang="en-US" altLang="en-US" dirty="0"/>
              <a:t>) di un bene </a:t>
            </a:r>
            <a:r>
              <a:rPr lang="en-US" altLang="en-US" dirty="0" err="1"/>
              <a:t>ambientale</a:t>
            </a:r>
            <a:endParaRPr lang="en-US" altLang="en-US" dirty="0"/>
          </a:p>
          <a:p>
            <a:pPr eaLnBrk="1" hangingPunct="1"/>
            <a:r>
              <a:rPr lang="en-US" altLang="en-US" dirty="0"/>
              <a:t>Non </a:t>
            </a:r>
            <a:r>
              <a:rPr lang="en-US" altLang="en-US" dirty="0" err="1"/>
              <a:t>si</a:t>
            </a:r>
            <a:r>
              <a:rPr lang="en-US" altLang="en-US" dirty="0"/>
              <a:t> </a:t>
            </a:r>
            <a:r>
              <a:rPr lang="en-US" altLang="en-US" dirty="0" err="1"/>
              <a:t>possono</a:t>
            </a:r>
            <a:r>
              <a:rPr lang="en-US" altLang="en-US" dirty="0"/>
              <a:t> </a:t>
            </a:r>
            <a:r>
              <a:rPr lang="en-US" altLang="en-US" dirty="0" err="1"/>
              <a:t>quindi</a:t>
            </a:r>
            <a:r>
              <a:rPr lang="en-US" altLang="en-US" dirty="0"/>
              <a:t> </a:t>
            </a:r>
            <a:r>
              <a:rPr lang="en-US" altLang="en-US" dirty="0" err="1"/>
              <a:t>usare</a:t>
            </a:r>
            <a:r>
              <a:rPr lang="en-US" altLang="en-US" dirty="0"/>
              <a:t> </a:t>
            </a:r>
            <a:r>
              <a:rPr lang="en-US" altLang="en-US" dirty="0" err="1"/>
              <a:t>metodi</a:t>
            </a:r>
            <a:r>
              <a:rPr lang="en-US" altLang="en-US" dirty="0"/>
              <a:t> </a:t>
            </a:r>
            <a:r>
              <a:rPr lang="en-US" altLang="en-US" dirty="0" err="1"/>
              <a:t>basati</a:t>
            </a:r>
            <a:r>
              <a:rPr lang="en-US" altLang="en-US" dirty="0"/>
              <a:t> </a:t>
            </a:r>
            <a:r>
              <a:rPr lang="en-US" altLang="en-US" dirty="0" err="1"/>
              <a:t>sulle</a:t>
            </a:r>
            <a:r>
              <a:rPr lang="en-US" altLang="en-US" dirty="0"/>
              <a:t> </a:t>
            </a:r>
            <a:r>
              <a:rPr lang="en-US" altLang="en-US" b="1" dirty="0" err="1"/>
              <a:t>preferenze</a:t>
            </a:r>
            <a:r>
              <a:rPr lang="en-US" altLang="en-US" b="1" dirty="0"/>
              <a:t> </a:t>
            </a:r>
            <a:r>
              <a:rPr lang="en-US" altLang="en-US" b="1" dirty="0" err="1"/>
              <a:t>rivelate</a:t>
            </a:r>
            <a:endParaRPr lang="en-US" altLang="en-US" b="1" dirty="0"/>
          </a:p>
          <a:p>
            <a:pPr eaLnBrk="1" hangingPunct="1"/>
            <a:r>
              <a:rPr lang="en-US" altLang="en-US" dirty="0"/>
              <a:t>In </a:t>
            </a:r>
            <a:r>
              <a:rPr lang="en-US" altLang="en-US" dirty="0" err="1"/>
              <a:t>questi</a:t>
            </a:r>
            <a:r>
              <a:rPr lang="en-US" altLang="en-US" dirty="0"/>
              <a:t> </a:t>
            </a:r>
            <a:r>
              <a:rPr lang="en-US" altLang="en-US" dirty="0" err="1"/>
              <a:t>casi</a:t>
            </a:r>
            <a:r>
              <a:rPr lang="en-US" altLang="en-US" dirty="0"/>
              <a:t>, </a:t>
            </a:r>
            <a:r>
              <a:rPr lang="en-US" altLang="en-US" dirty="0" err="1"/>
              <a:t>può</a:t>
            </a:r>
            <a:r>
              <a:rPr lang="en-US" altLang="en-US" dirty="0"/>
              <a:t> </a:t>
            </a:r>
            <a:r>
              <a:rPr lang="en-US" altLang="en-US" dirty="0" err="1"/>
              <a:t>essere</a:t>
            </a:r>
            <a:r>
              <a:rPr lang="en-US" altLang="en-US" dirty="0"/>
              <a:t> </a:t>
            </a:r>
            <a:r>
              <a:rPr lang="en-US" altLang="en-US" dirty="0" err="1"/>
              <a:t>necessario</a:t>
            </a:r>
            <a:r>
              <a:rPr lang="en-US" altLang="en-US" dirty="0"/>
              <a:t> </a:t>
            </a:r>
            <a:r>
              <a:rPr lang="en-US" altLang="en-US" dirty="0" err="1"/>
              <a:t>richiedere</a:t>
            </a:r>
            <a:r>
              <a:rPr lang="en-US" altLang="en-US" dirty="0"/>
              <a:t>, in forma </a:t>
            </a:r>
            <a:r>
              <a:rPr lang="en-US" altLang="en-US" dirty="0" err="1"/>
              <a:t>più</a:t>
            </a:r>
            <a:r>
              <a:rPr lang="en-US" altLang="en-US" dirty="0"/>
              <a:t> o </a:t>
            </a:r>
            <a:r>
              <a:rPr lang="en-US" altLang="en-US" dirty="0" err="1"/>
              <a:t>meno</a:t>
            </a:r>
            <a:r>
              <a:rPr lang="en-US" altLang="en-US" dirty="0"/>
              <a:t> </a:t>
            </a:r>
            <a:r>
              <a:rPr lang="en-US" altLang="en-US" dirty="0" err="1"/>
              <a:t>diretta</a:t>
            </a:r>
            <a:r>
              <a:rPr lang="en-US" altLang="en-US" dirty="0"/>
              <a:t>, la </a:t>
            </a:r>
            <a:r>
              <a:rPr lang="en-US" altLang="en-US" dirty="0" err="1"/>
              <a:t>valutazione</a:t>
            </a:r>
            <a:r>
              <a:rPr lang="en-US" altLang="en-US" dirty="0"/>
              <a:t> </a:t>
            </a:r>
            <a:r>
              <a:rPr lang="en-US" altLang="en-US" dirty="0" err="1"/>
              <a:t>economica</a:t>
            </a:r>
            <a:r>
              <a:rPr lang="en-US" altLang="en-US" dirty="0"/>
              <a:t> ai </a:t>
            </a:r>
            <a:r>
              <a:rPr lang="en-US" altLang="en-US" dirty="0" err="1"/>
              <a:t>soggetti</a:t>
            </a:r>
            <a:r>
              <a:rPr lang="en-US" altLang="en-US" dirty="0"/>
              <a:t> </a:t>
            </a:r>
            <a:r>
              <a:rPr lang="en-US" altLang="en-US" dirty="0" err="1"/>
              <a:t>intervistati</a:t>
            </a:r>
            <a:endParaRPr lang="en-US" altLang="en-US" dirty="0"/>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ox(in)">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ox(in)">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box(in)">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5761C4E-25A5-4F3B-9E29-F30E390FC0CB}"/>
              </a:ext>
            </a:extLst>
          </p:cNvPr>
          <p:cNvSpPr>
            <a:spLocks noGrp="1" noChangeArrowheads="1"/>
          </p:cNvSpPr>
          <p:nvPr>
            <p:ph type="title"/>
          </p:nvPr>
        </p:nvSpPr>
        <p:spPr>
          <a:xfrm>
            <a:off x="685800" y="609600"/>
            <a:ext cx="8001000" cy="533400"/>
          </a:xfrm>
        </p:spPr>
        <p:txBody>
          <a:bodyPr>
            <a:noAutofit/>
          </a:bodyPr>
          <a:lstStyle/>
          <a:p>
            <a:pPr eaLnBrk="1" hangingPunct="1"/>
            <a:r>
              <a:rPr lang="en-US" altLang="en-US" sz="4000" b="1" dirty="0">
                <a:latin typeface="+mn-lt"/>
              </a:rPr>
              <a:t>Le </a:t>
            </a:r>
            <a:r>
              <a:rPr lang="en-US" altLang="en-US" sz="4000" b="1" dirty="0" err="1">
                <a:latin typeface="+mn-lt"/>
              </a:rPr>
              <a:t>preferenze</a:t>
            </a:r>
            <a:r>
              <a:rPr lang="en-US" altLang="en-US" sz="4000" b="1" dirty="0">
                <a:latin typeface="+mn-lt"/>
              </a:rPr>
              <a:t> </a:t>
            </a:r>
            <a:r>
              <a:rPr lang="en-US" altLang="en-US" sz="4000" b="1" dirty="0" err="1">
                <a:latin typeface="+mn-lt"/>
              </a:rPr>
              <a:t>rilevate</a:t>
            </a:r>
            <a:endParaRPr lang="en-US" altLang="en-US" sz="4000" b="1" dirty="0">
              <a:latin typeface="+mn-lt"/>
            </a:endParaRPr>
          </a:p>
        </p:txBody>
      </p:sp>
      <p:sp>
        <p:nvSpPr>
          <p:cNvPr id="243715" name="Rectangle 3">
            <a:extLst>
              <a:ext uri="{FF2B5EF4-FFF2-40B4-BE49-F238E27FC236}">
                <a16:creationId xmlns:a16="http://schemas.microsoft.com/office/drawing/2014/main" id="{C538CFAC-F8C6-4A58-8650-5BA80FB342E9}"/>
              </a:ext>
            </a:extLst>
          </p:cNvPr>
          <p:cNvSpPr>
            <a:spLocks noGrp="1" noChangeArrowheads="1"/>
          </p:cNvSpPr>
          <p:nvPr>
            <p:ph idx="1"/>
          </p:nvPr>
        </p:nvSpPr>
        <p:spPr>
          <a:xfrm>
            <a:off x="609600" y="1676400"/>
            <a:ext cx="7772400" cy="4724400"/>
          </a:xfrm>
        </p:spPr>
        <p:txBody>
          <a:bodyPr>
            <a:normAutofit/>
          </a:bodyPr>
          <a:lstStyle/>
          <a:p>
            <a:pPr eaLnBrk="1" hangingPunct="1"/>
            <a:r>
              <a:rPr lang="en-US" altLang="en-US" dirty="0"/>
              <a:t>I </a:t>
            </a:r>
            <a:r>
              <a:rPr lang="en-US" altLang="en-US" dirty="0" err="1"/>
              <a:t>metodi</a:t>
            </a:r>
            <a:r>
              <a:rPr lang="en-US" altLang="en-US" dirty="0"/>
              <a:t> </a:t>
            </a:r>
            <a:r>
              <a:rPr lang="en-US" altLang="en-US" dirty="0" err="1"/>
              <a:t>basati</a:t>
            </a:r>
            <a:r>
              <a:rPr lang="en-US" altLang="en-US" dirty="0"/>
              <a:t> </a:t>
            </a:r>
            <a:r>
              <a:rPr lang="en-US" altLang="en-US" dirty="0" err="1"/>
              <a:t>sulle</a:t>
            </a:r>
            <a:r>
              <a:rPr lang="en-US" altLang="en-US" dirty="0"/>
              <a:t> </a:t>
            </a:r>
            <a:r>
              <a:rPr lang="en-US" altLang="en-US" dirty="0" err="1"/>
              <a:t>preferenze</a:t>
            </a:r>
            <a:r>
              <a:rPr lang="en-US" altLang="en-US" dirty="0"/>
              <a:t> </a:t>
            </a:r>
            <a:r>
              <a:rPr lang="en-US" altLang="en-US" dirty="0" err="1"/>
              <a:t>rivelate</a:t>
            </a:r>
            <a:r>
              <a:rPr lang="en-US" altLang="en-US" dirty="0"/>
              <a:t> </a:t>
            </a:r>
            <a:r>
              <a:rPr lang="en-US" altLang="en-US" dirty="0" err="1"/>
              <a:t>poggiano</a:t>
            </a:r>
            <a:r>
              <a:rPr lang="en-US" altLang="en-US" dirty="0"/>
              <a:t> </a:t>
            </a:r>
            <a:r>
              <a:rPr lang="en-US" altLang="en-US" dirty="0" err="1"/>
              <a:t>sull’assunto</a:t>
            </a:r>
            <a:r>
              <a:rPr lang="en-US" altLang="en-US" dirty="0"/>
              <a:t> </a:t>
            </a:r>
            <a:r>
              <a:rPr lang="en-US" altLang="en-US" dirty="0" err="1"/>
              <a:t>che</a:t>
            </a:r>
            <a:r>
              <a:rPr lang="en-US" altLang="en-US" dirty="0"/>
              <a:t> </a:t>
            </a:r>
            <a:r>
              <a:rPr lang="en-US" altLang="en-US" dirty="0" err="1"/>
              <a:t>alcuni</a:t>
            </a:r>
            <a:r>
              <a:rPr lang="en-US" altLang="en-US" dirty="0"/>
              <a:t> </a:t>
            </a:r>
            <a:r>
              <a:rPr lang="en-US" altLang="en-US" dirty="0" err="1"/>
              <a:t>beni</a:t>
            </a:r>
            <a:r>
              <a:rPr lang="en-US" altLang="en-US" dirty="0"/>
              <a:t>/</a:t>
            </a:r>
            <a:r>
              <a:rPr lang="en-US" altLang="en-US" dirty="0" err="1"/>
              <a:t>servizi</a:t>
            </a:r>
            <a:r>
              <a:rPr lang="en-US" altLang="en-US" dirty="0"/>
              <a:t> </a:t>
            </a:r>
            <a:r>
              <a:rPr lang="en-US" altLang="en-US" dirty="0" err="1"/>
              <a:t>ambientali</a:t>
            </a:r>
            <a:r>
              <a:rPr lang="en-US" altLang="en-US" dirty="0"/>
              <a:t> </a:t>
            </a:r>
            <a:r>
              <a:rPr lang="en-US" altLang="en-US" dirty="0" err="1"/>
              <a:t>siano</a:t>
            </a:r>
            <a:r>
              <a:rPr lang="en-US" altLang="en-US" dirty="0"/>
              <a:t> </a:t>
            </a:r>
            <a:r>
              <a:rPr lang="en-US" altLang="en-US" dirty="0" err="1"/>
              <a:t>legati</a:t>
            </a:r>
            <a:r>
              <a:rPr lang="en-US" altLang="en-US" dirty="0"/>
              <a:t> a </a:t>
            </a:r>
            <a:r>
              <a:rPr lang="en-US" altLang="en-US" b="1" dirty="0" err="1"/>
              <a:t>beni</a:t>
            </a:r>
            <a:r>
              <a:rPr lang="en-US" altLang="en-US" b="1" dirty="0"/>
              <a:t> di </a:t>
            </a:r>
            <a:r>
              <a:rPr lang="en-US" altLang="en-US" b="1" dirty="0" err="1"/>
              <a:t>mercato</a:t>
            </a:r>
            <a:endParaRPr lang="en-US" altLang="en-US" b="1" dirty="0"/>
          </a:p>
          <a:p>
            <a:pPr eaLnBrk="1" hangingPunct="1"/>
            <a:r>
              <a:rPr lang="en-US" altLang="en-US" dirty="0"/>
              <a:t>In </a:t>
            </a:r>
            <a:r>
              <a:rPr lang="en-US" altLang="en-US" dirty="0" err="1"/>
              <a:t>particolare</a:t>
            </a:r>
            <a:r>
              <a:rPr lang="en-US" altLang="en-US" dirty="0"/>
              <a:t>, </a:t>
            </a:r>
            <a:r>
              <a:rPr lang="en-US" altLang="en-US" dirty="0" err="1"/>
              <a:t>si</a:t>
            </a:r>
            <a:r>
              <a:rPr lang="en-US" altLang="en-US" dirty="0"/>
              <a:t> </a:t>
            </a:r>
            <a:r>
              <a:rPr lang="en-US" altLang="en-US" dirty="0" err="1"/>
              <a:t>ricercano</a:t>
            </a:r>
            <a:r>
              <a:rPr lang="en-US" altLang="en-US" dirty="0"/>
              <a:t> </a:t>
            </a:r>
            <a:r>
              <a:rPr lang="en-US" altLang="en-US" b="1" dirty="0" err="1"/>
              <a:t>sostituti</a:t>
            </a:r>
            <a:r>
              <a:rPr lang="en-US" altLang="en-US" dirty="0"/>
              <a:t> o </a:t>
            </a:r>
            <a:r>
              <a:rPr lang="en-US" altLang="en-US" b="1" dirty="0" err="1"/>
              <a:t>complementi</a:t>
            </a:r>
            <a:r>
              <a:rPr lang="en-US" altLang="en-US" dirty="0"/>
              <a:t> di </a:t>
            </a:r>
            <a:r>
              <a:rPr lang="en-US" altLang="en-US" dirty="0" err="1"/>
              <a:t>quei</a:t>
            </a:r>
            <a:r>
              <a:rPr lang="en-US" altLang="en-US" dirty="0"/>
              <a:t> </a:t>
            </a:r>
            <a:r>
              <a:rPr lang="en-US" altLang="en-US" dirty="0" err="1"/>
              <a:t>beni</a:t>
            </a:r>
            <a:r>
              <a:rPr lang="en-US" altLang="en-US" dirty="0"/>
              <a:t>/</a:t>
            </a:r>
            <a:r>
              <a:rPr lang="en-US" altLang="en-US" dirty="0" err="1"/>
              <a:t>servizi</a:t>
            </a:r>
            <a:r>
              <a:rPr lang="en-US" altLang="en-US" dirty="0"/>
              <a:t> </a:t>
            </a:r>
            <a:r>
              <a:rPr lang="en-US" altLang="en-US" dirty="0" err="1"/>
              <a:t>ambientali</a:t>
            </a:r>
            <a:r>
              <a:rPr lang="en-US" altLang="en-US" dirty="0"/>
              <a:t> </a:t>
            </a:r>
            <a:r>
              <a:rPr lang="en-US" altLang="en-US" dirty="0" err="1"/>
              <a:t>dei</a:t>
            </a:r>
            <a:r>
              <a:rPr lang="en-US" altLang="en-US" dirty="0"/>
              <a:t> </a:t>
            </a:r>
            <a:r>
              <a:rPr lang="en-US" altLang="en-US" dirty="0" err="1"/>
              <a:t>quali</a:t>
            </a:r>
            <a:r>
              <a:rPr lang="en-US" altLang="en-US" dirty="0"/>
              <a:t> </a:t>
            </a:r>
            <a:r>
              <a:rPr lang="en-US" altLang="en-US" dirty="0" err="1"/>
              <a:t>si</a:t>
            </a:r>
            <a:r>
              <a:rPr lang="en-US" altLang="en-US" dirty="0"/>
              <a:t> </a:t>
            </a:r>
            <a:r>
              <a:rPr lang="en-US" altLang="en-US" dirty="0" err="1"/>
              <a:t>vuole</a:t>
            </a:r>
            <a:r>
              <a:rPr lang="en-US" altLang="en-US" dirty="0"/>
              <a:t> </a:t>
            </a:r>
            <a:r>
              <a:rPr lang="en-US" altLang="en-US" dirty="0" err="1"/>
              <a:t>determinare</a:t>
            </a:r>
            <a:r>
              <a:rPr lang="en-US" altLang="en-US" dirty="0"/>
              <a:t> </a:t>
            </a:r>
            <a:r>
              <a:rPr lang="en-US" altLang="en-US" dirty="0" err="1"/>
              <a:t>il</a:t>
            </a:r>
            <a:r>
              <a:rPr lang="en-US" altLang="en-US" dirty="0"/>
              <a:t> </a:t>
            </a:r>
            <a:r>
              <a:rPr lang="en-US" altLang="en-US" dirty="0" err="1"/>
              <a:t>valore</a:t>
            </a:r>
            <a:endParaRPr lang="en-US" altLang="en-US" dirty="0"/>
          </a:p>
          <a:p>
            <a:r>
              <a:rPr lang="en-US" altLang="en-US" dirty="0"/>
              <a:t>I </a:t>
            </a:r>
            <a:r>
              <a:rPr lang="en-US" altLang="en-US" dirty="0" err="1"/>
              <a:t>principali</a:t>
            </a:r>
            <a:r>
              <a:rPr lang="en-US" altLang="en-US" dirty="0"/>
              <a:t> </a:t>
            </a:r>
            <a:r>
              <a:rPr lang="en-US" altLang="en-US" dirty="0" err="1"/>
              <a:t>metodi</a:t>
            </a:r>
            <a:r>
              <a:rPr lang="en-US" altLang="en-US" dirty="0"/>
              <a:t> </a:t>
            </a:r>
            <a:r>
              <a:rPr lang="en-US" altLang="en-US" dirty="0" err="1"/>
              <a:t>sono</a:t>
            </a:r>
            <a:r>
              <a:rPr lang="en-US" altLang="en-US" dirty="0"/>
              <a:t>:</a:t>
            </a:r>
          </a:p>
          <a:p>
            <a:pPr lvl="1"/>
            <a:r>
              <a:rPr lang="en-US" altLang="en-US" b="1" dirty="0"/>
              <a:t>Il </a:t>
            </a:r>
            <a:r>
              <a:rPr lang="en-US" altLang="en-US" b="1" dirty="0" err="1"/>
              <a:t>metodo</a:t>
            </a:r>
            <a:r>
              <a:rPr lang="en-US" altLang="en-US" b="1" dirty="0"/>
              <a:t> </a:t>
            </a:r>
            <a:r>
              <a:rPr lang="en-US" altLang="en-US" b="1" dirty="0" err="1"/>
              <a:t>dei</a:t>
            </a:r>
            <a:r>
              <a:rPr lang="en-US" altLang="en-US" b="1" dirty="0"/>
              <a:t> </a:t>
            </a:r>
            <a:r>
              <a:rPr lang="en-US" altLang="en-US" b="1" dirty="0" err="1"/>
              <a:t>costi</a:t>
            </a:r>
            <a:r>
              <a:rPr lang="en-US" altLang="en-US" b="1" dirty="0"/>
              <a:t> di </a:t>
            </a:r>
            <a:r>
              <a:rPr lang="en-US" altLang="en-US" b="1" dirty="0" err="1"/>
              <a:t>viaggio</a:t>
            </a:r>
            <a:endParaRPr lang="en-US" altLang="en-US" b="1" dirty="0"/>
          </a:p>
          <a:p>
            <a:pPr lvl="1"/>
            <a:r>
              <a:rPr lang="en-US" altLang="en-US" b="1" dirty="0"/>
              <a:t>Il </a:t>
            </a:r>
            <a:r>
              <a:rPr lang="en-US" altLang="en-US" b="1" dirty="0" err="1"/>
              <a:t>metodo</a:t>
            </a:r>
            <a:r>
              <a:rPr lang="en-US" altLang="en-US" b="1" dirty="0"/>
              <a:t> </a:t>
            </a:r>
            <a:r>
              <a:rPr lang="en-US" altLang="en-US" b="1" dirty="0" err="1"/>
              <a:t>delle</a:t>
            </a:r>
            <a:r>
              <a:rPr lang="en-US" altLang="en-US" b="1" dirty="0"/>
              <a:t> </a:t>
            </a:r>
            <a:r>
              <a:rPr lang="en-US" altLang="en-US" b="1" dirty="0" err="1"/>
              <a:t>spese</a:t>
            </a:r>
            <a:r>
              <a:rPr lang="en-US" altLang="en-US" b="1" dirty="0"/>
              <a:t> </a:t>
            </a:r>
            <a:r>
              <a:rPr lang="en-US" altLang="en-US" b="1" dirty="0" err="1"/>
              <a:t>difensive</a:t>
            </a:r>
            <a:endParaRPr lang="en-US" altLang="en-US" b="1" dirty="0"/>
          </a:p>
          <a:p>
            <a:pPr lvl="1"/>
            <a:r>
              <a:rPr lang="en-US" altLang="en-US" b="1" dirty="0"/>
              <a:t>Il </a:t>
            </a:r>
            <a:r>
              <a:rPr lang="en-US" altLang="en-US" b="1" dirty="0" err="1"/>
              <a:t>metodo</a:t>
            </a:r>
            <a:r>
              <a:rPr lang="en-US" altLang="en-US" b="1" dirty="0"/>
              <a:t> </a:t>
            </a:r>
            <a:r>
              <a:rPr lang="en-US" altLang="en-US" b="1" dirty="0" err="1"/>
              <a:t>dei</a:t>
            </a:r>
            <a:r>
              <a:rPr lang="en-US" altLang="en-US" b="1" dirty="0"/>
              <a:t> </a:t>
            </a:r>
            <a:r>
              <a:rPr lang="en-US" altLang="en-US" b="1" dirty="0" err="1"/>
              <a:t>prezzi</a:t>
            </a:r>
            <a:r>
              <a:rPr lang="en-US" altLang="en-US" b="1" dirty="0"/>
              <a:t> </a:t>
            </a:r>
            <a:r>
              <a:rPr lang="en-US" altLang="en-US" b="1" dirty="0" err="1"/>
              <a:t>edonici</a:t>
            </a:r>
            <a:endParaRPr lang="en-US" altLang="en-US" b="1" dirty="0"/>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wipe(left)">
                                      <p:cBhvr>
                                        <p:cTn id="7" dur="500"/>
                                        <p:tgtEl>
                                          <p:spTgt spid="2437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3715">
                                            <p:txEl>
                                              <p:pRg st="1" end="1"/>
                                            </p:txEl>
                                          </p:spTgt>
                                        </p:tgtEl>
                                        <p:attrNameLst>
                                          <p:attrName>style.visibility</p:attrName>
                                        </p:attrNameLst>
                                      </p:cBhvr>
                                      <p:to>
                                        <p:strVal val="visible"/>
                                      </p:to>
                                    </p:set>
                                    <p:animEffect transition="in" filter="wipe(left)">
                                      <p:cBhvr>
                                        <p:cTn id="12" dur="500"/>
                                        <p:tgtEl>
                                          <p:spTgt spid="243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3715">
                                            <p:txEl>
                                              <p:pRg st="2" end="2"/>
                                            </p:txEl>
                                          </p:spTgt>
                                        </p:tgtEl>
                                        <p:attrNameLst>
                                          <p:attrName>style.visibility</p:attrName>
                                        </p:attrNameLst>
                                      </p:cBhvr>
                                      <p:to>
                                        <p:strVal val="visible"/>
                                      </p:to>
                                    </p:set>
                                    <p:animEffect transition="in" filter="wipe(left)">
                                      <p:cBhvr>
                                        <p:cTn id="17" dur="500"/>
                                        <p:tgtEl>
                                          <p:spTgt spid="243715">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3715">
                                            <p:txEl>
                                              <p:pRg st="3" end="3"/>
                                            </p:txEl>
                                          </p:spTgt>
                                        </p:tgtEl>
                                        <p:attrNameLst>
                                          <p:attrName>style.visibility</p:attrName>
                                        </p:attrNameLst>
                                      </p:cBhvr>
                                      <p:to>
                                        <p:strVal val="visible"/>
                                      </p:to>
                                    </p:set>
                                    <p:animEffect transition="in" filter="wipe(left)">
                                      <p:cBhvr>
                                        <p:cTn id="20" dur="500"/>
                                        <p:tgtEl>
                                          <p:spTgt spid="243715">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43715">
                                            <p:txEl>
                                              <p:pRg st="4" end="4"/>
                                            </p:txEl>
                                          </p:spTgt>
                                        </p:tgtEl>
                                        <p:attrNameLst>
                                          <p:attrName>style.visibility</p:attrName>
                                        </p:attrNameLst>
                                      </p:cBhvr>
                                      <p:to>
                                        <p:strVal val="visible"/>
                                      </p:to>
                                    </p:set>
                                    <p:animEffect transition="in" filter="wipe(left)">
                                      <p:cBhvr>
                                        <p:cTn id="23" dur="500"/>
                                        <p:tgtEl>
                                          <p:spTgt spid="243715">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43715">
                                            <p:txEl>
                                              <p:pRg st="5" end="5"/>
                                            </p:txEl>
                                          </p:spTgt>
                                        </p:tgtEl>
                                        <p:attrNameLst>
                                          <p:attrName>style.visibility</p:attrName>
                                        </p:attrNameLst>
                                      </p:cBhvr>
                                      <p:to>
                                        <p:strVal val="visible"/>
                                      </p:to>
                                    </p:set>
                                    <p:animEffect transition="in" filter="wipe(left)">
                                      <p:cBhvr>
                                        <p:cTn id="26" dur="500"/>
                                        <p:tgtEl>
                                          <p:spTgt spid="2437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38CC9C5-4DEE-4D5C-A974-4F94AB428AD3}"/>
              </a:ext>
            </a:extLst>
          </p:cNvPr>
          <p:cNvSpPr>
            <a:spLocks noGrp="1" noChangeArrowheads="1"/>
          </p:cNvSpPr>
          <p:nvPr>
            <p:ph type="title"/>
          </p:nvPr>
        </p:nvSpPr>
        <p:spPr>
          <a:xfrm>
            <a:off x="685800" y="609600"/>
            <a:ext cx="8001000" cy="533400"/>
          </a:xfrm>
        </p:spPr>
        <p:txBody>
          <a:bodyPr>
            <a:noAutofit/>
          </a:bodyPr>
          <a:lstStyle/>
          <a:p>
            <a:pPr eaLnBrk="1" hangingPunct="1"/>
            <a:r>
              <a:rPr lang="en-US" altLang="en-US" sz="4000" b="1" dirty="0">
                <a:latin typeface="+mn-lt"/>
              </a:rPr>
              <a:t>Le </a:t>
            </a:r>
            <a:r>
              <a:rPr lang="en-US" altLang="en-US" sz="4000" b="1" dirty="0" err="1">
                <a:latin typeface="+mn-lt"/>
              </a:rPr>
              <a:t>preferenze</a:t>
            </a:r>
            <a:r>
              <a:rPr lang="en-US" altLang="en-US" sz="4000" b="1" dirty="0">
                <a:latin typeface="+mn-lt"/>
              </a:rPr>
              <a:t> </a:t>
            </a:r>
            <a:r>
              <a:rPr lang="en-US" altLang="en-US" sz="4000" b="1" dirty="0" err="1">
                <a:latin typeface="+mn-lt"/>
              </a:rPr>
              <a:t>dichiarate</a:t>
            </a:r>
            <a:endParaRPr lang="en-US" altLang="en-US" sz="4000" b="1" dirty="0">
              <a:latin typeface="+mn-lt"/>
            </a:endParaRPr>
          </a:p>
        </p:txBody>
      </p:sp>
      <p:sp>
        <p:nvSpPr>
          <p:cNvPr id="244739" name="Rectangle 3">
            <a:extLst>
              <a:ext uri="{FF2B5EF4-FFF2-40B4-BE49-F238E27FC236}">
                <a16:creationId xmlns:a16="http://schemas.microsoft.com/office/drawing/2014/main" id="{55F544DD-055B-4171-8250-566776B5FEF1}"/>
              </a:ext>
            </a:extLst>
          </p:cNvPr>
          <p:cNvSpPr>
            <a:spLocks noGrp="1" noChangeArrowheads="1"/>
          </p:cNvSpPr>
          <p:nvPr>
            <p:ph idx="1"/>
          </p:nvPr>
        </p:nvSpPr>
        <p:spPr>
          <a:xfrm>
            <a:off x="609600" y="1447800"/>
            <a:ext cx="7772400" cy="5105400"/>
          </a:xfrm>
        </p:spPr>
        <p:txBody>
          <a:bodyPr>
            <a:normAutofit/>
          </a:bodyPr>
          <a:lstStyle/>
          <a:p>
            <a:pPr eaLnBrk="1" hangingPunct="1">
              <a:lnSpc>
                <a:spcPct val="90000"/>
              </a:lnSpc>
            </a:pPr>
            <a:r>
              <a:rPr lang="en-US" altLang="en-US" sz="2800" dirty="0"/>
              <a:t>Le </a:t>
            </a:r>
            <a:r>
              <a:rPr lang="en-US" altLang="en-US" sz="2800" dirty="0" err="1"/>
              <a:t>preferenze</a:t>
            </a:r>
            <a:r>
              <a:rPr lang="en-US" altLang="en-US" sz="2800" dirty="0"/>
              <a:t> </a:t>
            </a:r>
            <a:r>
              <a:rPr lang="en-US" altLang="en-US" dirty="0" err="1"/>
              <a:t>dichiarate</a:t>
            </a:r>
            <a:r>
              <a:rPr lang="en-US" altLang="en-US" dirty="0"/>
              <a:t> </a:t>
            </a:r>
            <a:r>
              <a:rPr lang="en-US" altLang="en-US" dirty="0" err="1"/>
              <a:t>sono</a:t>
            </a:r>
            <a:r>
              <a:rPr lang="en-US" altLang="en-US" dirty="0"/>
              <a:t> </a:t>
            </a:r>
            <a:r>
              <a:rPr lang="en-US" altLang="en-US" dirty="0" err="1"/>
              <a:t>basate</a:t>
            </a:r>
            <a:r>
              <a:rPr lang="en-US" altLang="en-US" dirty="0"/>
              <a:t> </a:t>
            </a:r>
            <a:r>
              <a:rPr lang="en-US" altLang="en-US" dirty="0" err="1"/>
              <a:t>sull’esplicita</a:t>
            </a:r>
            <a:r>
              <a:rPr lang="en-US" altLang="en-US" dirty="0"/>
              <a:t> </a:t>
            </a:r>
            <a:r>
              <a:rPr lang="en-US" altLang="en-US" dirty="0" err="1"/>
              <a:t>dichiarazione</a:t>
            </a:r>
            <a:r>
              <a:rPr lang="en-US" altLang="en-US" dirty="0"/>
              <a:t> </a:t>
            </a:r>
            <a:r>
              <a:rPr lang="en-US" altLang="en-US" dirty="0" err="1"/>
              <a:t>della</a:t>
            </a:r>
            <a:r>
              <a:rPr lang="en-US" altLang="en-US" dirty="0"/>
              <a:t> </a:t>
            </a:r>
            <a:r>
              <a:rPr lang="en-US" altLang="en-US" dirty="0" err="1"/>
              <a:t>valutazione</a:t>
            </a:r>
            <a:r>
              <a:rPr lang="en-US" altLang="en-US" dirty="0"/>
              <a:t> </a:t>
            </a:r>
            <a:r>
              <a:rPr lang="en-US" altLang="en-US" dirty="0" err="1"/>
              <a:t>monetaria</a:t>
            </a:r>
            <a:r>
              <a:rPr lang="en-US" altLang="en-US" dirty="0"/>
              <a:t> da </a:t>
            </a:r>
            <a:r>
              <a:rPr lang="en-US" altLang="en-US" dirty="0" err="1"/>
              <a:t>parte</a:t>
            </a:r>
            <a:r>
              <a:rPr lang="en-US" altLang="en-US" dirty="0"/>
              <a:t> </a:t>
            </a:r>
            <a:r>
              <a:rPr lang="en-US" altLang="en-US" dirty="0" err="1"/>
              <a:t>dei</a:t>
            </a:r>
            <a:r>
              <a:rPr lang="en-US" altLang="en-US" dirty="0"/>
              <a:t> </a:t>
            </a:r>
            <a:r>
              <a:rPr lang="en-US" altLang="en-US" dirty="0" err="1"/>
              <a:t>fruitori</a:t>
            </a:r>
            <a:endParaRPr lang="en-US" altLang="en-US" dirty="0"/>
          </a:p>
          <a:p>
            <a:pPr eaLnBrk="1" hangingPunct="1">
              <a:lnSpc>
                <a:spcPct val="90000"/>
              </a:lnSpc>
            </a:pPr>
            <a:r>
              <a:rPr lang="en-US" altLang="en-US" sz="2800" dirty="0" err="1"/>
              <a:t>Appartengono</a:t>
            </a:r>
            <a:r>
              <a:rPr lang="en-US" altLang="en-US" sz="2800" dirty="0"/>
              <a:t> a </a:t>
            </a:r>
            <a:r>
              <a:rPr lang="en-US" altLang="en-US" sz="2800" dirty="0" err="1"/>
              <a:t>questa</a:t>
            </a:r>
            <a:r>
              <a:rPr lang="en-US" altLang="en-US" sz="2800" dirty="0"/>
              <a:t> </a:t>
            </a:r>
            <a:r>
              <a:rPr lang="en-US" altLang="en-US" sz="2800" dirty="0" err="1"/>
              <a:t>famiglia</a:t>
            </a:r>
            <a:r>
              <a:rPr lang="en-US" altLang="en-US" sz="2800" dirty="0"/>
              <a:t> di </a:t>
            </a:r>
            <a:r>
              <a:rPr lang="en-US" altLang="en-US" sz="2800" dirty="0" err="1"/>
              <a:t>metodi</a:t>
            </a:r>
            <a:r>
              <a:rPr lang="en-US" altLang="en-US" sz="2800" dirty="0"/>
              <a:t> la </a:t>
            </a:r>
            <a:r>
              <a:rPr lang="en-US" altLang="en-US" sz="2800" b="1" dirty="0" err="1"/>
              <a:t>valutazione</a:t>
            </a:r>
            <a:r>
              <a:rPr lang="en-US" altLang="en-US" sz="2800" b="1" dirty="0"/>
              <a:t> </a:t>
            </a:r>
            <a:r>
              <a:rPr lang="en-US" altLang="en-US" sz="2800" b="1" dirty="0" err="1"/>
              <a:t>contingente</a:t>
            </a:r>
            <a:r>
              <a:rPr lang="en-US" altLang="en-US" sz="2800" dirty="0"/>
              <a:t>, la </a:t>
            </a:r>
            <a:r>
              <a:rPr lang="en-US" altLang="en-US" sz="2800" b="1" dirty="0"/>
              <a:t>conjoint analysis</a:t>
            </a:r>
            <a:r>
              <a:rPr lang="en-US" altLang="en-US" sz="2800" dirty="0"/>
              <a:t>, la </a:t>
            </a:r>
            <a:r>
              <a:rPr lang="en-US" altLang="en-US" sz="2800" b="1" dirty="0" err="1"/>
              <a:t>scelta</a:t>
            </a:r>
            <a:r>
              <a:rPr lang="en-US" altLang="en-US" sz="2800" b="1" dirty="0"/>
              <a:t> </a:t>
            </a:r>
            <a:r>
              <a:rPr lang="en-US" altLang="en-US" sz="2800" b="1" dirty="0" err="1"/>
              <a:t>sperimentale</a:t>
            </a:r>
            <a:r>
              <a:rPr lang="en-US" altLang="en-US" dirty="0"/>
              <a:t> </a:t>
            </a:r>
            <a:r>
              <a:rPr lang="en-US" altLang="en-US" dirty="0" err="1"/>
              <a:t>ecc</a:t>
            </a:r>
            <a:r>
              <a:rPr lang="en-US" altLang="en-US" dirty="0"/>
              <a:t>.</a:t>
            </a:r>
          </a:p>
          <a:p>
            <a:pPr eaLnBrk="1" hangingPunct="1">
              <a:lnSpc>
                <a:spcPct val="90000"/>
              </a:lnSpc>
            </a:pPr>
            <a:r>
              <a:rPr lang="en-US" altLang="en-US" sz="2800" dirty="0" err="1"/>
              <a:t>Sono</a:t>
            </a:r>
            <a:r>
              <a:rPr lang="en-US" altLang="en-US" sz="2800" dirty="0"/>
              <a:t> </a:t>
            </a:r>
            <a:r>
              <a:rPr lang="en-US" altLang="en-US" sz="2800" dirty="0" err="1"/>
              <a:t>tutti</a:t>
            </a:r>
            <a:r>
              <a:rPr lang="en-US" altLang="en-US" sz="2800" dirty="0"/>
              <a:t> </a:t>
            </a:r>
            <a:r>
              <a:rPr lang="en-US" altLang="en-US" sz="2800" dirty="0" err="1"/>
              <a:t>basati</a:t>
            </a:r>
            <a:r>
              <a:rPr lang="en-US" altLang="en-US" sz="2800" dirty="0"/>
              <a:t> </a:t>
            </a:r>
            <a:r>
              <a:rPr lang="en-US" altLang="en-US" sz="2800" dirty="0" err="1"/>
              <a:t>sulla</a:t>
            </a:r>
            <a:r>
              <a:rPr lang="en-US" altLang="en-US" sz="2800" dirty="0"/>
              <a:t> </a:t>
            </a:r>
            <a:r>
              <a:rPr lang="en-US" altLang="en-US" sz="2800" dirty="0" err="1"/>
              <a:t>richiesta</a:t>
            </a:r>
            <a:r>
              <a:rPr lang="en-US" altLang="en-US" sz="2800" dirty="0"/>
              <a:t> di </a:t>
            </a:r>
            <a:r>
              <a:rPr lang="en-US" altLang="en-US" sz="2800" dirty="0" err="1"/>
              <a:t>affermazioni</a:t>
            </a:r>
            <a:r>
              <a:rPr lang="en-US" altLang="en-US" sz="2800" dirty="0"/>
              <a:t> di </a:t>
            </a:r>
            <a:r>
              <a:rPr lang="en-US" altLang="en-US" sz="2800" dirty="0" err="1"/>
              <a:t>preferenza</a:t>
            </a:r>
            <a:r>
              <a:rPr lang="en-US" altLang="en-US" sz="2800" dirty="0"/>
              <a:t> </a:t>
            </a:r>
            <a:r>
              <a:rPr lang="en-US" altLang="en-US" sz="2800" dirty="0" err="1"/>
              <a:t>tra</a:t>
            </a:r>
            <a:r>
              <a:rPr lang="en-US" altLang="en-US" sz="2800" dirty="0"/>
              <a:t> alternative, </a:t>
            </a:r>
            <a:r>
              <a:rPr lang="en-US" altLang="en-US" sz="2800" dirty="0" err="1"/>
              <a:t>dalle</a:t>
            </a:r>
            <a:r>
              <a:rPr lang="en-US" altLang="en-US" sz="2800" dirty="0"/>
              <a:t> </a:t>
            </a:r>
            <a:r>
              <a:rPr lang="en-US" altLang="en-US" sz="2800" dirty="0" err="1"/>
              <a:t>quali</a:t>
            </a:r>
            <a:r>
              <a:rPr lang="en-US" altLang="en-US" sz="2800" dirty="0"/>
              <a:t> </a:t>
            </a:r>
            <a:r>
              <a:rPr lang="en-US" altLang="en-US" dirty="0" err="1"/>
              <a:t>si</a:t>
            </a:r>
            <a:r>
              <a:rPr lang="en-US" altLang="en-US" dirty="0"/>
              <a:t> </a:t>
            </a:r>
            <a:r>
              <a:rPr lang="en-US" altLang="en-US" dirty="0" err="1"/>
              <a:t>inferiscono</a:t>
            </a:r>
            <a:r>
              <a:rPr lang="en-US" altLang="en-US" dirty="0"/>
              <a:t> poi le </a:t>
            </a:r>
            <a:r>
              <a:rPr lang="en-US" altLang="en-US" sz="2800" dirty="0" err="1"/>
              <a:t>valutazioni</a:t>
            </a:r>
            <a:r>
              <a:rPr lang="en-US" altLang="en-US" sz="2800" dirty="0"/>
              <a:t> </a:t>
            </a:r>
            <a:r>
              <a:rPr lang="en-US" altLang="en-US" sz="2800" dirty="0" err="1"/>
              <a:t>economiche</a:t>
            </a:r>
            <a:endParaRPr lang="en-US" altLang="en-US" sz="2800" dirty="0"/>
          </a:p>
          <a:p>
            <a:pPr eaLnBrk="1" hangingPunct="1">
              <a:lnSpc>
                <a:spcPct val="90000"/>
              </a:lnSpc>
            </a:pPr>
            <a:r>
              <a:rPr lang="en-US" altLang="en-US" sz="2800" dirty="0"/>
              <a:t>Ci </a:t>
            </a:r>
            <a:r>
              <a:rPr lang="en-US" altLang="en-US" sz="2800" dirty="0" err="1"/>
              <a:t>concentreremo</a:t>
            </a:r>
            <a:r>
              <a:rPr lang="en-US" altLang="en-US" sz="2800" dirty="0"/>
              <a:t> </a:t>
            </a:r>
            <a:r>
              <a:rPr lang="en-US" altLang="en-US" dirty="0" err="1"/>
              <a:t>sulla</a:t>
            </a:r>
            <a:r>
              <a:rPr lang="en-US" altLang="en-US" dirty="0"/>
              <a:t> </a:t>
            </a:r>
            <a:r>
              <a:rPr lang="en-US" altLang="en-US" b="1" dirty="0" err="1"/>
              <a:t>valutazione</a:t>
            </a:r>
            <a:r>
              <a:rPr lang="en-US" altLang="en-US" b="1" dirty="0"/>
              <a:t> </a:t>
            </a:r>
            <a:r>
              <a:rPr lang="en-US" altLang="en-US" b="1" dirty="0" err="1"/>
              <a:t>contingente</a:t>
            </a:r>
            <a:r>
              <a:rPr lang="en-US" altLang="en-US" b="1" dirty="0"/>
              <a:t> </a:t>
            </a:r>
            <a:r>
              <a:rPr lang="en-US" altLang="en-US" dirty="0"/>
              <a:t>e </a:t>
            </a:r>
            <a:r>
              <a:rPr lang="en-US" altLang="en-US" dirty="0" err="1"/>
              <a:t>sulla</a:t>
            </a:r>
            <a:r>
              <a:rPr lang="en-US" altLang="en-US" dirty="0"/>
              <a:t> </a:t>
            </a:r>
            <a:r>
              <a:rPr lang="en-US" altLang="en-US" b="1" dirty="0" err="1"/>
              <a:t>scelta</a:t>
            </a:r>
            <a:r>
              <a:rPr lang="en-US" altLang="en-US" b="1" dirty="0"/>
              <a:t> </a:t>
            </a:r>
            <a:r>
              <a:rPr lang="en-US" altLang="en-US" b="1" dirty="0" err="1"/>
              <a:t>sperimentale</a:t>
            </a:r>
            <a:endParaRPr lang="en-US" altLang="en-US" sz="2800" b="1" i="1" dirty="0"/>
          </a:p>
          <a:p>
            <a:pPr eaLnBrk="1" hangingPunct="1">
              <a:lnSpc>
                <a:spcPct val="90000"/>
              </a:lnSpc>
            </a:pP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animEffect transition="in" filter="wipe(left)">
                                      <p:cBhvr>
                                        <p:cTn id="7" dur="500"/>
                                        <p:tgtEl>
                                          <p:spTgt spid="244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4739">
                                            <p:txEl>
                                              <p:pRg st="1" end="1"/>
                                            </p:txEl>
                                          </p:spTgt>
                                        </p:tgtEl>
                                        <p:attrNameLst>
                                          <p:attrName>style.visibility</p:attrName>
                                        </p:attrNameLst>
                                      </p:cBhvr>
                                      <p:to>
                                        <p:strVal val="visible"/>
                                      </p:to>
                                    </p:set>
                                    <p:animEffect transition="in" filter="wipe(left)">
                                      <p:cBhvr>
                                        <p:cTn id="12" dur="500"/>
                                        <p:tgtEl>
                                          <p:spTgt spid="2447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4739">
                                            <p:txEl>
                                              <p:pRg st="2" end="2"/>
                                            </p:txEl>
                                          </p:spTgt>
                                        </p:tgtEl>
                                        <p:attrNameLst>
                                          <p:attrName>style.visibility</p:attrName>
                                        </p:attrNameLst>
                                      </p:cBhvr>
                                      <p:to>
                                        <p:strVal val="visible"/>
                                      </p:to>
                                    </p:set>
                                    <p:animEffect transition="in" filter="wipe(left)">
                                      <p:cBhvr>
                                        <p:cTn id="17" dur="500"/>
                                        <p:tgtEl>
                                          <p:spTgt spid="2447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4739">
                                            <p:txEl>
                                              <p:pRg st="3" end="3"/>
                                            </p:txEl>
                                          </p:spTgt>
                                        </p:tgtEl>
                                        <p:attrNameLst>
                                          <p:attrName>style.visibility</p:attrName>
                                        </p:attrNameLst>
                                      </p:cBhvr>
                                      <p:to>
                                        <p:strVal val="visible"/>
                                      </p:to>
                                    </p:set>
                                    <p:animEffect transition="in" filter="wipe(left)">
                                      <p:cBhvr>
                                        <p:cTn id="22" dur="500"/>
                                        <p:tgtEl>
                                          <p:spTgt spid="2447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72DB13-6EB3-49DF-AC59-FCBDA3E02511}"/>
              </a:ext>
            </a:extLst>
          </p:cNvPr>
          <p:cNvSpPr>
            <a:spLocks noGrp="1"/>
          </p:cNvSpPr>
          <p:nvPr>
            <p:ph type="title"/>
          </p:nvPr>
        </p:nvSpPr>
        <p:spPr>
          <a:xfrm>
            <a:off x="628650" y="365127"/>
            <a:ext cx="7886700" cy="854074"/>
          </a:xfrm>
        </p:spPr>
        <p:txBody>
          <a:bodyPr>
            <a:normAutofit/>
          </a:bodyPr>
          <a:lstStyle/>
          <a:p>
            <a:r>
              <a:rPr lang="en-US" altLang="en-US" sz="4000" b="1" dirty="0">
                <a:latin typeface="+mn-lt"/>
              </a:rPr>
              <a:t>La </a:t>
            </a:r>
            <a:r>
              <a:rPr lang="en-US" altLang="en-US" sz="4000" b="1" dirty="0" err="1">
                <a:latin typeface="+mn-lt"/>
              </a:rPr>
              <a:t>valutazione</a:t>
            </a:r>
            <a:r>
              <a:rPr lang="en-US" altLang="en-US" sz="4000" b="1" dirty="0">
                <a:latin typeface="+mn-lt"/>
              </a:rPr>
              <a:t> </a:t>
            </a:r>
            <a:r>
              <a:rPr lang="en-US" altLang="en-US" sz="4000" b="1" dirty="0" err="1">
                <a:latin typeface="+mn-lt"/>
              </a:rPr>
              <a:t>contingente</a:t>
            </a:r>
            <a:endParaRPr lang="en-US" sz="4000" dirty="0">
              <a:latin typeface="+mn-lt"/>
            </a:endParaRPr>
          </a:p>
        </p:txBody>
      </p:sp>
      <p:sp>
        <p:nvSpPr>
          <p:cNvPr id="3" name="Segnaposto contenuto 2">
            <a:extLst>
              <a:ext uri="{FF2B5EF4-FFF2-40B4-BE49-F238E27FC236}">
                <a16:creationId xmlns:a16="http://schemas.microsoft.com/office/drawing/2014/main" id="{EF6358A9-5F58-453B-A70E-96237D46AB64}"/>
              </a:ext>
            </a:extLst>
          </p:cNvPr>
          <p:cNvSpPr>
            <a:spLocks noGrp="1"/>
          </p:cNvSpPr>
          <p:nvPr>
            <p:ph idx="1"/>
          </p:nvPr>
        </p:nvSpPr>
        <p:spPr>
          <a:xfrm>
            <a:off x="628650" y="1371600"/>
            <a:ext cx="7886700" cy="4805363"/>
          </a:xfrm>
        </p:spPr>
        <p:txBody>
          <a:bodyPr>
            <a:normAutofit fontScale="92500" lnSpcReduction="10000"/>
          </a:bodyPr>
          <a:lstStyle/>
          <a:p>
            <a:r>
              <a:rPr lang="it-IT" dirty="0"/>
              <a:t>Consiste nella “</a:t>
            </a:r>
            <a:r>
              <a:rPr lang="it-IT" b="1" dirty="0"/>
              <a:t>creazione di un mercato ipotetico</a:t>
            </a:r>
            <a:r>
              <a:rPr lang="it-IT" dirty="0"/>
              <a:t>” in cui si quantifica la DAP per un bene ambientale, da parte della popolazione: la valutazione è </a:t>
            </a:r>
            <a:r>
              <a:rPr lang="it-IT" b="1" dirty="0"/>
              <a:t>CONTINGENTE</a:t>
            </a:r>
            <a:r>
              <a:rPr lang="it-IT" dirty="0"/>
              <a:t> all’esistenza di un mercato </a:t>
            </a:r>
          </a:p>
          <a:p>
            <a:r>
              <a:rPr lang="it-IT" dirty="0"/>
              <a:t>La rilevazione avviene attraverso un </a:t>
            </a:r>
            <a:r>
              <a:rPr lang="it-IT" b="1" dirty="0"/>
              <a:t>questionario</a:t>
            </a:r>
            <a:r>
              <a:rPr lang="it-IT" dirty="0"/>
              <a:t>, in cui è chiesto a un </a:t>
            </a:r>
            <a:r>
              <a:rPr lang="it-IT" b="1" dirty="0"/>
              <a:t>campione</a:t>
            </a:r>
            <a:r>
              <a:rPr lang="it-IT" dirty="0"/>
              <a:t> di intervistati il valore da essi attribuito al bene</a:t>
            </a:r>
          </a:p>
          <a:p>
            <a:r>
              <a:rPr lang="it-IT" dirty="0"/>
              <a:t>È un metodo accettato in numerosi paesi, nonostante i suoi </a:t>
            </a:r>
            <a:r>
              <a:rPr lang="it-IT" b="1" dirty="0"/>
              <a:t>limiti di robustezza</a:t>
            </a:r>
          </a:p>
          <a:p>
            <a:r>
              <a:rPr lang="it-IT" dirty="0"/>
              <a:t>A seguito di un evento di inquinamento petrolifero, un comitato di economisti (</a:t>
            </a:r>
            <a:r>
              <a:rPr lang="it-IT" b="1" dirty="0"/>
              <a:t>NOAA panel</a:t>
            </a:r>
            <a:r>
              <a:rPr lang="it-IT" dirty="0"/>
              <a:t>) nel 1993 ha messo a punto </a:t>
            </a:r>
            <a:r>
              <a:rPr lang="it-IT" b="1" dirty="0"/>
              <a:t>linee guida </a:t>
            </a:r>
            <a:r>
              <a:rPr lang="it-IT" dirty="0"/>
              <a:t>per la realizzazione di valutazioni affidabili con il metodo della VC</a:t>
            </a:r>
            <a:endParaRPr lang="en-US" dirty="0"/>
          </a:p>
        </p:txBody>
      </p:sp>
    </p:spTree>
    <p:extLst>
      <p:ext uri="{BB962C8B-B14F-4D97-AF65-F5344CB8AC3E}">
        <p14:creationId xmlns:p14="http://schemas.microsoft.com/office/powerpoint/2010/main" val="2589220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B45E404-398D-4480-9BC5-D6FE09117369}"/>
              </a:ext>
            </a:extLst>
          </p:cNvPr>
          <p:cNvSpPr>
            <a:spLocks noGrp="1" noChangeArrowheads="1"/>
          </p:cNvSpPr>
          <p:nvPr>
            <p:ph type="title"/>
          </p:nvPr>
        </p:nvSpPr>
        <p:spPr>
          <a:xfrm>
            <a:off x="685800" y="609600"/>
            <a:ext cx="8001000" cy="533400"/>
          </a:xfrm>
        </p:spPr>
        <p:txBody>
          <a:bodyPr>
            <a:noAutofit/>
          </a:bodyPr>
          <a:lstStyle/>
          <a:p>
            <a:pPr eaLnBrk="1" hangingPunct="1"/>
            <a:r>
              <a:rPr lang="en-US" altLang="en-US" sz="4000" b="1" dirty="0" err="1">
                <a:latin typeface="+mn-lt"/>
              </a:rPr>
              <a:t>Struttura</a:t>
            </a:r>
            <a:r>
              <a:rPr lang="en-US" altLang="en-US" sz="4000" b="1" dirty="0">
                <a:latin typeface="+mn-lt"/>
              </a:rPr>
              <a:t> di </a:t>
            </a:r>
            <a:r>
              <a:rPr lang="en-US" altLang="en-US" sz="4000" b="1" dirty="0" err="1">
                <a:latin typeface="+mn-lt"/>
              </a:rPr>
              <a:t>un’indagine</a:t>
            </a:r>
            <a:r>
              <a:rPr lang="en-US" altLang="en-US" sz="4000" b="1" dirty="0">
                <a:latin typeface="+mn-lt"/>
              </a:rPr>
              <a:t> di </a:t>
            </a:r>
            <a:r>
              <a:rPr lang="en-US" altLang="en-US" sz="4000" b="1" dirty="0" err="1">
                <a:latin typeface="+mn-lt"/>
              </a:rPr>
              <a:t>Valutazione</a:t>
            </a:r>
            <a:r>
              <a:rPr lang="en-US" altLang="en-US" sz="4000" b="1" dirty="0">
                <a:latin typeface="+mn-lt"/>
              </a:rPr>
              <a:t> </a:t>
            </a:r>
            <a:r>
              <a:rPr lang="en-US" altLang="en-US" sz="4000" b="1" dirty="0" err="1">
                <a:latin typeface="+mn-lt"/>
              </a:rPr>
              <a:t>Contingente</a:t>
            </a:r>
            <a:endParaRPr lang="en-US" altLang="en-US" sz="4000" b="1" dirty="0">
              <a:latin typeface="+mn-lt"/>
            </a:endParaRPr>
          </a:p>
        </p:txBody>
      </p:sp>
      <p:sp>
        <p:nvSpPr>
          <p:cNvPr id="246787" name="Rectangle 3">
            <a:extLst>
              <a:ext uri="{FF2B5EF4-FFF2-40B4-BE49-F238E27FC236}">
                <a16:creationId xmlns:a16="http://schemas.microsoft.com/office/drawing/2014/main" id="{AC16EE51-DB8B-43AE-B72E-46FD2DD8E356}"/>
              </a:ext>
            </a:extLst>
          </p:cNvPr>
          <p:cNvSpPr>
            <a:spLocks noGrp="1" noChangeArrowheads="1"/>
          </p:cNvSpPr>
          <p:nvPr>
            <p:ph idx="1"/>
          </p:nvPr>
        </p:nvSpPr>
        <p:spPr/>
        <p:txBody>
          <a:bodyPr>
            <a:normAutofit/>
          </a:bodyPr>
          <a:lstStyle/>
          <a:p>
            <a:pPr eaLnBrk="1" hangingPunct="1"/>
            <a:r>
              <a:rPr lang="en-US" altLang="en-US" dirty="0" err="1"/>
              <a:t>Definizione</a:t>
            </a:r>
            <a:r>
              <a:rPr lang="en-US" altLang="en-US" dirty="0"/>
              <a:t> del </a:t>
            </a:r>
            <a:r>
              <a:rPr lang="en-US" altLang="en-US" b="1" dirty="0" err="1"/>
              <a:t>mercato</a:t>
            </a:r>
            <a:r>
              <a:rPr lang="en-US" altLang="en-US" b="1" dirty="0"/>
              <a:t> </a:t>
            </a:r>
            <a:r>
              <a:rPr lang="en-US" altLang="en-US" b="1" dirty="0" err="1"/>
              <a:t>ipotetico</a:t>
            </a:r>
            <a:endParaRPr lang="en-US" altLang="en-US" b="1" dirty="0"/>
          </a:p>
          <a:p>
            <a:pPr eaLnBrk="1" hangingPunct="1"/>
            <a:r>
              <a:rPr lang="en-US" altLang="en-US" dirty="0" err="1"/>
              <a:t>Identificazione</a:t>
            </a:r>
            <a:r>
              <a:rPr lang="en-US" altLang="en-US" dirty="0"/>
              <a:t> </a:t>
            </a:r>
            <a:r>
              <a:rPr lang="en-US" altLang="en-US" dirty="0" err="1"/>
              <a:t>della</a:t>
            </a:r>
            <a:r>
              <a:rPr lang="en-US" altLang="en-US" dirty="0"/>
              <a:t> </a:t>
            </a:r>
            <a:r>
              <a:rPr lang="en-US" altLang="en-US" b="1" dirty="0" err="1"/>
              <a:t>popolazione</a:t>
            </a:r>
            <a:r>
              <a:rPr lang="en-US" altLang="en-US" b="1" dirty="0"/>
              <a:t> di </a:t>
            </a:r>
            <a:r>
              <a:rPr lang="en-US" altLang="en-US" b="1" dirty="0" err="1"/>
              <a:t>riferimento</a:t>
            </a:r>
            <a:r>
              <a:rPr lang="en-US" altLang="en-US" b="1" dirty="0"/>
              <a:t> </a:t>
            </a:r>
            <a:r>
              <a:rPr lang="en-US" altLang="en-US" dirty="0"/>
              <a:t>e </a:t>
            </a:r>
            <a:r>
              <a:rPr lang="en-US" altLang="en-US" dirty="0" err="1"/>
              <a:t>delle</a:t>
            </a:r>
            <a:r>
              <a:rPr lang="en-US" altLang="en-US" dirty="0"/>
              <a:t> </a:t>
            </a:r>
            <a:r>
              <a:rPr lang="en-US" altLang="en-US" dirty="0" err="1"/>
              <a:t>modalità</a:t>
            </a:r>
            <a:r>
              <a:rPr lang="en-US" altLang="en-US" dirty="0"/>
              <a:t> di </a:t>
            </a:r>
            <a:r>
              <a:rPr lang="en-US" altLang="en-US" b="1" dirty="0" err="1"/>
              <a:t>campionamento</a:t>
            </a:r>
            <a:endParaRPr lang="en-US" altLang="en-US" b="1" dirty="0"/>
          </a:p>
          <a:p>
            <a:pPr eaLnBrk="1" hangingPunct="1"/>
            <a:r>
              <a:rPr lang="en-US" altLang="en-US" dirty="0" err="1"/>
              <a:t>Definizione</a:t>
            </a:r>
            <a:r>
              <a:rPr lang="en-US" altLang="en-US" dirty="0"/>
              <a:t> </a:t>
            </a:r>
            <a:r>
              <a:rPr lang="en-US" altLang="en-US" dirty="0" err="1"/>
              <a:t>delle</a:t>
            </a:r>
            <a:r>
              <a:rPr lang="en-US" altLang="en-US" dirty="0"/>
              <a:t> </a:t>
            </a:r>
            <a:r>
              <a:rPr lang="en-US" altLang="en-US" b="1" dirty="0" err="1"/>
              <a:t>modalità</a:t>
            </a:r>
            <a:r>
              <a:rPr lang="en-US" altLang="en-US" b="1" dirty="0"/>
              <a:t> di </a:t>
            </a:r>
            <a:r>
              <a:rPr lang="en-US" altLang="en-US" b="1" dirty="0" err="1"/>
              <a:t>intervista</a:t>
            </a:r>
            <a:r>
              <a:rPr lang="en-US" altLang="en-US" b="1" dirty="0"/>
              <a:t> </a:t>
            </a:r>
            <a:r>
              <a:rPr lang="en-US" altLang="en-US" dirty="0"/>
              <a:t>e </a:t>
            </a:r>
            <a:r>
              <a:rPr lang="en-US" altLang="en-US" dirty="0" err="1"/>
              <a:t>predisposizione</a:t>
            </a:r>
            <a:r>
              <a:rPr lang="en-US" altLang="en-US" dirty="0"/>
              <a:t> del </a:t>
            </a:r>
            <a:r>
              <a:rPr lang="en-US" altLang="en-US" b="1" dirty="0" err="1"/>
              <a:t>questionario</a:t>
            </a:r>
            <a:endParaRPr lang="en-US" altLang="en-US" b="1" dirty="0"/>
          </a:p>
          <a:p>
            <a:pPr eaLnBrk="1" hangingPunct="1"/>
            <a:r>
              <a:rPr lang="en-US" altLang="en-US" b="1" dirty="0" err="1"/>
              <a:t>Somministrazione</a:t>
            </a:r>
            <a:r>
              <a:rPr lang="en-US" altLang="en-US" dirty="0"/>
              <a:t> del </a:t>
            </a:r>
            <a:r>
              <a:rPr lang="en-US" altLang="en-US" dirty="0" err="1"/>
              <a:t>questionario</a:t>
            </a:r>
            <a:endParaRPr lang="en-US" altLang="en-US" dirty="0"/>
          </a:p>
          <a:p>
            <a:pPr eaLnBrk="1" hangingPunct="1"/>
            <a:r>
              <a:rPr lang="en-US" altLang="en-US" dirty="0" err="1"/>
              <a:t>Stima</a:t>
            </a:r>
            <a:r>
              <a:rPr lang="en-US" altLang="en-US" dirty="0"/>
              <a:t> </a:t>
            </a:r>
            <a:r>
              <a:rPr lang="en-US" altLang="en-US" dirty="0" err="1"/>
              <a:t>della</a:t>
            </a:r>
            <a:r>
              <a:rPr lang="en-US" altLang="en-US" dirty="0"/>
              <a:t> DAP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wipe(left)">
                                      <p:cBhvr>
                                        <p:cTn id="7" dur="500"/>
                                        <p:tgtEl>
                                          <p:spTgt spid="246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wipe(left)">
                                      <p:cBhvr>
                                        <p:cTn id="12" dur="500"/>
                                        <p:tgtEl>
                                          <p:spTgt spid="246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wipe(left)">
                                      <p:cBhvr>
                                        <p:cTn id="17" dur="500"/>
                                        <p:tgtEl>
                                          <p:spTgt spid="246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6787">
                                            <p:txEl>
                                              <p:pRg st="3" end="3"/>
                                            </p:txEl>
                                          </p:spTgt>
                                        </p:tgtEl>
                                        <p:attrNameLst>
                                          <p:attrName>style.visibility</p:attrName>
                                        </p:attrNameLst>
                                      </p:cBhvr>
                                      <p:to>
                                        <p:strVal val="visible"/>
                                      </p:to>
                                    </p:set>
                                    <p:animEffect transition="in" filter="wipe(left)">
                                      <p:cBhvr>
                                        <p:cTn id="22" dur="500"/>
                                        <p:tgtEl>
                                          <p:spTgt spid="2467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6787">
                                            <p:txEl>
                                              <p:pRg st="4" end="4"/>
                                            </p:txEl>
                                          </p:spTgt>
                                        </p:tgtEl>
                                        <p:attrNameLst>
                                          <p:attrName>style.visibility</p:attrName>
                                        </p:attrNameLst>
                                      </p:cBhvr>
                                      <p:to>
                                        <p:strVal val="visible"/>
                                      </p:to>
                                    </p:set>
                                    <p:animEffect transition="in" filter="wipe(left)">
                                      <p:cBhvr>
                                        <p:cTn id="27" dur="500"/>
                                        <p:tgtEl>
                                          <p:spTgt spid="2467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7C16FE9E4189D4B85F56BCA49644A49" ma:contentTypeVersion="2" ma:contentTypeDescription="Creare un nuovo documento." ma:contentTypeScope="" ma:versionID="91e88d1b14ce0734de8623b66e1a1ae0">
  <xsd:schema xmlns:xsd="http://www.w3.org/2001/XMLSchema" xmlns:xs="http://www.w3.org/2001/XMLSchema" xmlns:p="http://schemas.microsoft.com/office/2006/metadata/properties" xmlns:ns2="db8be6e3-1021-4ba9-9568-19a58dcdca0a" targetNamespace="http://schemas.microsoft.com/office/2006/metadata/properties" ma:root="true" ma:fieldsID="2d4bea1d127e12d35a247461f8e7fe23" ns2:_="">
    <xsd:import namespace="db8be6e3-1021-4ba9-9568-19a58dcdca0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8be6e3-1021-4ba9-9568-19a58dcdc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E7DD22-3B7B-4775-8AD2-43966C9273D2}"/>
</file>

<file path=customXml/itemProps2.xml><?xml version="1.0" encoding="utf-8"?>
<ds:datastoreItem xmlns:ds="http://schemas.openxmlformats.org/officeDocument/2006/customXml" ds:itemID="{05FC5D7C-F943-4972-9FD4-B6436B7DA71B}"/>
</file>

<file path=customXml/itemProps3.xml><?xml version="1.0" encoding="utf-8"?>
<ds:datastoreItem xmlns:ds="http://schemas.openxmlformats.org/officeDocument/2006/customXml" ds:itemID="{B8B080CB-01C3-4FBB-A4A1-29B4B67BD6EE}"/>
</file>

<file path=docProps/app.xml><?xml version="1.0" encoding="utf-8"?>
<Properties xmlns="http://schemas.openxmlformats.org/officeDocument/2006/extended-properties" xmlns:vt="http://schemas.openxmlformats.org/officeDocument/2006/docPropsVTypes">
  <Template>Office Theme</Template>
  <TotalTime>0</TotalTime>
  <Words>3042</Words>
  <Application>Microsoft Office PowerPoint</Application>
  <PresentationFormat>Presentazione su schermo (4:3)</PresentationFormat>
  <Paragraphs>220</Paragraphs>
  <Slides>40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40</vt:i4>
      </vt:variant>
    </vt:vector>
  </HeadingPairs>
  <TitlesOfParts>
    <vt:vector size="45" baseType="lpstr">
      <vt:lpstr>Arial</vt:lpstr>
      <vt:lpstr>Calibri</vt:lpstr>
      <vt:lpstr>Calibri Light</vt:lpstr>
      <vt:lpstr>Wingdings</vt:lpstr>
      <vt:lpstr>Office Theme</vt:lpstr>
      <vt:lpstr>METODI DI VALUTAZIONE  DEI BENI AMBIENTALI:  LA VALUTAZIONE CONTINGENTE</vt:lpstr>
      <vt:lpstr>Contenuti</vt:lpstr>
      <vt:lpstr>La valutazione monetaria</vt:lpstr>
      <vt:lpstr>DAP e DAA</vt:lpstr>
      <vt:lpstr>Finalità della valutazione contingente</vt:lpstr>
      <vt:lpstr>Le preferenze rilevate</vt:lpstr>
      <vt:lpstr>Le preferenze dichiarate</vt:lpstr>
      <vt:lpstr>La valutazione contingente</vt:lpstr>
      <vt:lpstr>Struttura di un’indagine di Valutazione Contingente</vt:lpstr>
      <vt:lpstr>Definizione del mercato ipotetico</vt:lpstr>
      <vt:lpstr>Esempio: la gestione delle acque in New Mexico</vt:lpstr>
      <vt:lpstr>Esempio: la gestione delle acque in New Mexico</vt:lpstr>
      <vt:lpstr>Esempio: la gestione delle acque in New Mexico</vt:lpstr>
      <vt:lpstr>Esempio: la gestione delle acque in New Mexico</vt:lpstr>
      <vt:lpstr>Esempio: la gestione delle acque in New Mexico</vt:lpstr>
      <vt:lpstr>Esempio: la gestione delle acque in New Mexico</vt:lpstr>
      <vt:lpstr>Esempio: la gestione delle acque in New Mexico</vt:lpstr>
      <vt:lpstr>Identificazione della popolazione e campionamento</vt:lpstr>
      <vt:lpstr>Questionario</vt:lpstr>
      <vt:lpstr>Questionario</vt:lpstr>
      <vt:lpstr>Come richiedere la DAP</vt:lpstr>
      <vt:lpstr>Metodo della Domanda Aperta</vt:lpstr>
      <vt:lpstr>Metodo della Domanda Aperta</vt:lpstr>
      <vt:lpstr>Metodo della Domanda Chiusa </vt:lpstr>
      <vt:lpstr>Metodo della Domanda Chiusa </vt:lpstr>
      <vt:lpstr>Metodo della carta di pagamento</vt:lpstr>
      <vt:lpstr>Metodo della carta di pagamento</vt:lpstr>
      <vt:lpstr>Metodo dell’asta interattiva</vt:lpstr>
      <vt:lpstr>Metodo dell’asta interattiva</vt:lpstr>
      <vt:lpstr>Stima del valore del bene</vt:lpstr>
      <vt:lpstr>Analisi della disponibilità a pagare</vt:lpstr>
      <vt:lpstr>Le principali criticità</vt:lpstr>
      <vt:lpstr>Le principali criticità</vt:lpstr>
      <vt:lpstr>I principali vantaggi  della valutazione contingente</vt:lpstr>
      <vt:lpstr>I principali svantaggi  della valutazione contingente</vt:lpstr>
      <vt:lpstr>Altri punti critici…</vt:lpstr>
      <vt:lpstr>Il caso EXXON VALDES</vt:lpstr>
      <vt:lpstr>Il caso EXXON VALDES</vt:lpstr>
      <vt:lpstr>Il caso EXXON VALDES</vt:lpstr>
      <vt:lpstr>Il caso EXXON VALDES</vt:lpstr>
    </vt:vector>
  </TitlesOfParts>
  <Company>St. Francis Xavier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rmespi</dc:creator>
  <cp:lastModifiedBy>Corrado Lagazio</cp:lastModifiedBy>
  <cp:revision>197</cp:revision>
  <cp:lastPrinted>2020-04-17T09:46:55Z</cp:lastPrinted>
  <dcterms:created xsi:type="dcterms:W3CDTF">2010-01-02T15:22:26Z</dcterms:created>
  <dcterms:modified xsi:type="dcterms:W3CDTF">2020-04-24T10:34:43Z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0x010100B7C16FE9E4189D4B85F56BCA49644A49</vt:lpwstr>
  </property>
</Properties>
</file>